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29.xml" ContentType="application/vnd.openxmlformats-officedocument.presentationml.tags+xml"/>
  <Override PartName="/ppt/tags/tag38.xml" ContentType="application/vnd.openxmlformats-officedocument.presentationml.tags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ppt/tags/tag36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slideLayouts/slideLayout10.xml" ContentType="application/vnd.openxmlformats-officedocument.presentationml.slideLayout+xml"/>
  <Default Extension="tiff" ContentType="image/tiff"/>
  <Override PartName="/ppt/tags/tag15.xml" ContentType="application/vnd.openxmlformats-officedocument.presentationml.tags+xml"/>
  <Default Extension="gif" ContentType="image/gif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693" r:id="rId2"/>
    <p:sldId id="724" r:id="rId3"/>
    <p:sldId id="725" r:id="rId4"/>
    <p:sldId id="727" r:id="rId5"/>
    <p:sldId id="482" r:id="rId6"/>
    <p:sldId id="663" r:id="rId7"/>
    <p:sldId id="729" r:id="rId8"/>
    <p:sldId id="666" r:id="rId9"/>
    <p:sldId id="730" r:id="rId10"/>
    <p:sldId id="545" r:id="rId11"/>
    <p:sldId id="731" r:id="rId12"/>
    <p:sldId id="732" r:id="rId13"/>
    <p:sldId id="733" r:id="rId14"/>
    <p:sldId id="754" r:id="rId15"/>
    <p:sldId id="767" r:id="rId16"/>
    <p:sldId id="672" r:id="rId17"/>
    <p:sldId id="756" r:id="rId18"/>
    <p:sldId id="757" r:id="rId19"/>
    <p:sldId id="758" r:id="rId20"/>
    <p:sldId id="759" r:id="rId21"/>
    <p:sldId id="760" r:id="rId22"/>
    <p:sldId id="761" r:id="rId23"/>
    <p:sldId id="762" r:id="rId24"/>
    <p:sldId id="765" r:id="rId25"/>
    <p:sldId id="764" r:id="rId26"/>
    <p:sldId id="633" r:id="rId27"/>
    <p:sldId id="766" r:id="rId28"/>
    <p:sldId id="486" r:id="rId29"/>
    <p:sldId id="487" r:id="rId30"/>
    <p:sldId id="488" r:id="rId31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F5B9"/>
    <a:srgbClr val="C9C9ED"/>
    <a:srgbClr val="FFFFFF"/>
    <a:srgbClr val="F000A0"/>
    <a:srgbClr val="BBC0C4"/>
    <a:srgbClr val="FEFEFE"/>
    <a:srgbClr val="ACB3A1"/>
    <a:srgbClr val="969696"/>
    <a:srgbClr val="26182F"/>
    <a:srgbClr val="84AEE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26" autoAdjust="0"/>
    <p:restoredTop sz="94660" autoAdjust="0"/>
  </p:normalViewPr>
  <p:slideViewPr>
    <p:cSldViewPr snapToGrid="0">
      <p:cViewPr>
        <p:scale>
          <a:sx n="66" d="100"/>
          <a:sy n="66" d="100"/>
        </p:scale>
        <p:origin x="-672" y="-116"/>
      </p:cViewPr>
      <p:guideLst>
        <p:guide orient="horz" pos="2161"/>
        <p:guide pos="383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8CA37-4DC7-4D5F-94CA-5BB6ADFB89C2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8CA37-4DC7-4D5F-94CA-5BB6ADFB89C2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8CA37-4DC7-4D5F-94CA-5BB6ADFB89C2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8CA37-4DC7-4D5F-94CA-5BB6ADFB89C2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8CA37-4DC7-4D5F-94CA-5BB6ADFB89C2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43" y="1122565"/>
            <a:ext cx="9144249" cy="2388029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43" y="3602687"/>
            <a:ext cx="9144249" cy="165606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835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2235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635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1035" indent="0" algn="ctr">
              <a:buNone/>
              <a:defRPr sz="1600"/>
            </a:lvl8pPr>
            <a:lvl9pPr marL="3658235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png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14.tiff"/><Relationship Id="rId5" Type="http://schemas.openxmlformats.org/officeDocument/2006/relationships/image" Target="../media/image13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png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image" Target="../media/image14.tiff"/><Relationship Id="rId5" Type="http://schemas.openxmlformats.org/officeDocument/2006/relationships/image" Target="../media/image13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8.tiff"/><Relationship Id="rId5" Type="http://schemas.openxmlformats.org/officeDocument/2006/relationships/image" Target="../media/image17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0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8.tiff"/><Relationship Id="rId5" Type="http://schemas.openxmlformats.org/officeDocument/2006/relationships/image" Target="../media/image17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8.tiff"/><Relationship Id="rId5" Type="http://schemas.openxmlformats.org/officeDocument/2006/relationships/image" Target="../media/image17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Relationship Id="rId6" Type="http://schemas.openxmlformats.org/officeDocument/2006/relationships/image" Target="../media/image18.tiff"/><Relationship Id="rId5" Type="http://schemas.openxmlformats.org/officeDocument/2006/relationships/image" Target="../media/image17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tiff"/><Relationship Id="rId4" Type="http://schemas.openxmlformats.org/officeDocument/2006/relationships/image" Target="../media/image18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0.tiff"/><Relationship Id="rId5" Type="http://schemas.openxmlformats.org/officeDocument/2006/relationships/image" Target="../media/image18.tiff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8.tiff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7.tiff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tiff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8.tiff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8.tiff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9.png"/><Relationship Id="rId5" Type="http://schemas.openxmlformats.org/officeDocument/2006/relationships/image" Target="../media/image28.tiff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9.png"/><Relationship Id="rId5" Type="http://schemas.openxmlformats.org/officeDocument/2006/relationships/image" Target="../media/image28.tiff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9.png"/><Relationship Id="rId5" Type="http://schemas.openxmlformats.org/officeDocument/2006/relationships/image" Target="../media/image28.tiff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8.tif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7" Type="http://schemas.openxmlformats.org/officeDocument/2006/relationships/image" Target="../media/image5.png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image" Target="../media/image32.tiff"/><Relationship Id="rId5" Type="http://schemas.openxmlformats.org/officeDocument/2006/relationships/image" Target="../media/image31.png"/><Relationship Id="rId4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tiff"/><Relationship Id="rId5" Type="http://schemas.openxmlformats.org/officeDocument/2006/relationships/image" Target="../media/image35.png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12" Type="http://schemas.openxmlformats.org/officeDocument/2006/relationships/image" Target="../media/image47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5" Type="http://schemas.openxmlformats.org/officeDocument/2006/relationships/image" Target="../media/image4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7.tiff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tags" Target="../tags/tag37.xml"/><Relationship Id="rId7" Type="http://schemas.openxmlformats.org/officeDocument/2006/relationships/image" Target="../media/image37.png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47.png"/><Relationship Id="rId5" Type="http://schemas.openxmlformats.org/officeDocument/2006/relationships/tags" Target="../tags/tag39.xml"/><Relationship Id="rId10" Type="http://schemas.openxmlformats.org/officeDocument/2006/relationships/image" Target="../media/image46.png"/><Relationship Id="rId4" Type="http://schemas.openxmlformats.org/officeDocument/2006/relationships/tags" Target="../tags/tag38.xml"/><Relationship Id="rId9" Type="http://schemas.openxmlformats.org/officeDocument/2006/relationships/image" Target="../media/image5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7.tiff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14.tiff"/><Relationship Id="rId5" Type="http://schemas.openxmlformats.org/officeDocument/2006/relationships/image" Target="../media/image13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image" Target="../media/image7.tiff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14.tiff"/><Relationship Id="rId5" Type="http://schemas.openxmlformats.org/officeDocument/2006/relationships/image" Target="../media/image13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png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image" Target="../media/image14.tiff"/><Relationship Id="rId5" Type="http://schemas.openxmlformats.org/officeDocument/2006/relationships/image" Target="../media/image13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人教版三年级下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758190" y="1652905"/>
            <a:ext cx="10875645" cy="899795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sz="48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　长方形、正方形面积的计算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060623" y="28098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82" y="173038"/>
            <a:ext cx="3363912" cy="423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面积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81" name="云形 80"/>
          <p:cNvSpPr/>
          <p:nvPr/>
        </p:nvSpPr>
        <p:spPr>
          <a:xfrm>
            <a:off x="4617720" y="3617595"/>
            <a:ext cx="5583555" cy="2795270"/>
          </a:xfrm>
          <a:prstGeom prst="cloud">
            <a:avLst/>
          </a:prstGeom>
          <a:solidFill>
            <a:srgbClr val="00B0F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sz="2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9500870" y="4155440"/>
            <a:ext cx="2541270" cy="2600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5273040" y="4105910"/>
            <a:ext cx="459168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en-US" sz="3600" b="1">
                <a:solidFill>
                  <a:srgbClr val="FF0000"/>
                </a:solidFill>
                <a:cs typeface="方正书宋_GBK" charset="0"/>
              </a:rPr>
              <a:t>  </a:t>
            </a:r>
            <a:r>
              <a:rPr sz="3600" b="1">
                <a:solidFill>
                  <a:srgbClr val="FF0000"/>
                </a:solidFill>
                <a:cs typeface="方正书宋_GBK" charset="0"/>
              </a:rPr>
              <a:t>大很多,但是不知道具体大多少。</a:t>
            </a:r>
          </a:p>
        </p:txBody>
      </p:sp>
      <p:pic>
        <p:nvPicPr>
          <p:cNvPr id="179" name="图片 17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681" t="20668" r="10935" b="20479"/>
          <a:stretch>
            <a:fillRect/>
          </a:stretch>
        </p:blipFill>
        <p:spPr>
          <a:xfrm flipH="1">
            <a:off x="1813560" y="622935"/>
            <a:ext cx="7321550" cy="3330575"/>
          </a:xfrm>
          <a:prstGeom prst="rect">
            <a:avLst/>
          </a:prstGeom>
        </p:spPr>
      </p:pic>
      <p:pic>
        <p:nvPicPr>
          <p:cNvPr id="178" name="图片 17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072005"/>
            <a:ext cx="3534410" cy="500189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564130" y="1048385"/>
            <a:ext cx="575818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方正书宋_GBK" charset="0"/>
              </a:rPr>
              <a:t>  </a:t>
            </a:r>
            <a:r>
              <a:rPr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方正书宋_GBK" charset="0"/>
              </a:rPr>
              <a:t>我们教室地面的面积与学校多功能厅地面的面积哪个大?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564130" y="1927225"/>
            <a:ext cx="18992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方正书宋_GBK" charset="0"/>
              </a:rPr>
              <a:t>  </a:t>
            </a:r>
            <a:r>
              <a:rPr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方正书宋_GBK" charset="0"/>
              </a:rPr>
              <a:t>大多少?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81" name="云形 80"/>
          <p:cNvSpPr/>
          <p:nvPr/>
        </p:nvSpPr>
        <p:spPr>
          <a:xfrm>
            <a:off x="4617720" y="3617595"/>
            <a:ext cx="5583555" cy="2795270"/>
          </a:xfrm>
          <a:prstGeom prst="cloud">
            <a:avLst/>
          </a:prstGeom>
          <a:solidFill>
            <a:srgbClr val="00B0F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sz="2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9500870" y="4155440"/>
            <a:ext cx="2541270" cy="2600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5273040" y="4105910"/>
            <a:ext cx="459168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en-US" sz="3600" b="1">
                <a:solidFill>
                  <a:srgbClr val="FF0000"/>
                </a:solidFill>
                <a:cs typeface="方正书宋_GBK" charset="0"/>
              </a:rPr>
              <a:t>  </a:t>
            </a:r>
            <a:r>
              <a:rPr sz="2800" b="1">
                <a:solidFill>
                  <a:srgbClr val="FF0000"/>
                </a:solidFill>
                <a:cs typeface="方正书宋_GBK" charset="0"/>
              </a:rPr>
              <a:t>用面积单位摆一摆的方法来测量既麻烦又不准确。我们能不能用米尺量一量计算出来呢?</a:t>
            </a:r>
          </a:p>
        </p:txBody>
      </p:sp>
      <p:pic>
        <p:nvPicPr>
          <p:cNvPr id="179" name="图片 17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681" t="20668" r="10935" b="20479"/>
          <a:stretch>
            <a:fillRect/>
          </a:stretch>
        </p:blipFill>
        <p:spPr>
          <a:xfrm flipH="1">
            <a:off x="1813560" y="622935"/>
            <a:ext cx="7321550" cy="3330575"/>
          </a:xfrm>
          <a:prstGeom prst="rect">
            <a:avLst/>
          </a:prstGeom>
        </p:spPr>
      </p:pic>
      <p:pic>
        <p:nvPicPr>
          <p:cNvPr id="178" name="图片 17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072005"/>
            <a:ext cx="3534410" cy="500189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564130" y="1048385"/>
            <a:ext cx="575818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方正书宋_GBK" charset="0"/>
              </a:rPr>
              <a:t>  </a:t>
            </a:r>
            <a:r>
              <a:rPr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方正书宋_GBK" charset="0"/>
              </a:rPr>
              <a:t>我们教室地面的面积与学校多功能厅地面的面积哪个大?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564130" y="1927225"/>
            <a:ext cx="18992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方正书宋_GBK" charset="0"/>
              </a:rPr>
              <a:t>  </a:t>
            </a:r>
            <a:r>
              <a:rPr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方正书宋_GBK" charset="0"/>
              </a:rPr>
              <a:t>大多少?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564130" y="2425065"/>
            <a:ext cx="533717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方正书宋_GBK" charset="0"/>
              </a:rPr>
              <a:t>  </a:t>
            </a:r>
            <a:r>
              <a:rPr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方正书宋_GBK" charset="0"/>
              </a:rPr>
              <a:t>还能用面积单位摆一摆的方法数出来吗?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129030" y="4007485"/>
            <a:ext cx="1522095" cy="1829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6"/>
          <p:cNvSpPr>
            <a:spLocks noChangeArrowheads="1"/>
          </p:cNvSpPr>
          <p:nvPr/>
        </p:nvSpPr>
        <p:spPr bwMode="auto">
          <a:xfrm>
            <a:off x="7138307" y="4232669"/>
            <a:ext cx="2263072" cy="1358765"/>
          </a:xfrm>
          <a:prstGeom prst="rect">
            <a:avLst/>
          </a:prstGeom>
          <a:solidFill>
            <a:schemeClr val="bg1"/>
          </a:solidFill>
          <a:ln w="19050" algn="ctr">
            <a:solidFill>
              <a:srgbClr val="0070C0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492033" y="1236213"/>
            <a:ext cx="9640013" cy="662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3095" b="0" dirty="0" smtClean="0">
                <a:latin typeface="+mn-ea"/>
                <a:ea typeface="+mn-ea"/>
              </a:rPr>
              <a:t>1.</a:t>
            </a:r>
            <a:r>
              <a:rPr lang="zh-CN" altLang="en-US" sz="3095" b="0" dirty="0" smtClean="0">
                <a:latin typeface="+mn-ea"/>
                <a:ea typeface="+mn-ea"/>
              </a:rPr>
              <a:t>一个长方形长</a:t>
            </a:r>
            <a:r>
              <a:rPr lang="en-US" altLang="zh-CN" sz="3095" b="0" dirty="0" smtClean="0">
                <a:latin typeface="+mn-ea"/>
                <a:ea typeface="+mn-ea"/>
              </a:rPr>
              <a:t>5</a:t>
            </a:r>
            <a:r>
              <a:rPr lang="zh-CN" altLang="en-US" sz="3095" b="0" dirty="0" smtClean="0">
                <a:latin typeface="+mn-ea"/>
                <a:ea typeface="+mn-ea"/>
              </a:rPr>
              <a:t>厘米、宽</a:t>
            </a:r>
            <a:r>
              <a:rPr lang="en-US" altLang="zh-CN" sz="3095" b="0" dirty="0" smtClean="0">
                <a:latin typeface="+mn-ea"/>
                <a:ea typeface="+mn-ea"/>
              </a:rPr>
              <a:t>3</a:t>
            </a:r>
            <a:r>
              <a:rPr lang="zh-CN" altLang="en-US" sz="3095" b="0" dirty="0" smtClean="0">
                <a:latin typeface="+mn-ea"/>
                <a:ea typeface="+mn-ea"/>
              </a:rPr>
              <a:t>厘米。你能求出它的面积吗？</a:t>
            </a:r>
          </a:p>
        </p:txBody>
      </p:sp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7138307" y="2525368"/>
            <a:ext cx="2261538" cy="1357229"/>
          </a:xfrm>
          <a:prstGeom prst="rect">
            <a:avLst/>
          </a:prstGeom>
          <a:solidFill>
            <a:schemeClr val="bg1"/>
          </a:solidFill>
          <a:ln w="19050" algn="ctr">
            <a:solidFill>
              <a:srgbClr val="0070C0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7" name="矩形 103"/>
          <p:cNvSpPr>
            <a:spLocks noChangeArrowheads="1"/>
          </p:cNvSpPr>
          <p:nvPr/>
        </p:nvSpPr>
        <p:spPr bwMode="auto">
          <a:xfrm>
            <a:off x="7147832" y="2515208"/>
            <a:ext cx="451386" cy="451386"/>
          </a:xfrm>
          <a:prstGeom prst="rect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8" name="矩形 104"/>
          <p:cNvSpPr>
            <a:spLocks noChangeArrowheads="1"/>
          </p:cNvSpPr>
          <p:nvPr/>
        </p:nvSpPr>
        <p:spPr bwMode="auto">
          <a:xfrm>
            <a:off x="7599219" y="2515208"/>
            <a:ext cx="452922" cy="451386"/>
          </a:xfrm>
          <a:prstGeom prst="rect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9" name="矩形 105"/>
          <p:cNvSpPr>
            <a:spLocks noChangeArrowheads="1"/>
          </p:cNvSpPr>
          <p:nvPr/>
        </p:nvSpPr>
        <p:spPr bwMode="auto">
          <a:xfrm>
            <a:off x="8052141" y="2515208"/>
            <a:ext cx="452921" cy="451386"/>
          </a:xfrm>
          <a:prstGeom prst="rect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10" name="矩形 106"/>
          <p:cNvSpPr>
            <a:spLocks noChangeArrowheads="1"/>
          </p:cNvSpPr>
          <p:nvPr/>
        </p:nvSpPr>
        <p:spPr bwMode="auto">
          <a:xfrm>
            <a:off x="8503527" y="2515208"/>
            <a:ext cx="452921" cy="451386"/>
          </a:xfrm>
          <a:prstGeom prst="rect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11" name="矩形 108"/>
          <p:cNvSpPr>
            <a:spLocks noChangeArrowheads="1"/>
          </p:cNvSpPr>
          <p:nvPr/>
        </p:nvSpPr>
        <p:spPr bwMode="auto">
          <a:xfrm>
            <a:off x="7599219" y="2976754"/>
            <a:ext cx="452922" cy="452921"/>
          </a:xfrm>
          <a:prstGeom prst="rect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12" name="矩形 109"/>
          <p:cNvSpPr>
            <a:spLocks noChangeArrowheads="1"/>
          </p:cNvSpPr>
          <p:nvPr/>
        </p:nvSpPr>
        <p:spPr bwMode="auto">
          <a:xfrm>
            <a:off x="8503527" y="2976754"/>
            <a:ext cx="452921" cy="452921"/>
          </a:xfrm>
          <a:prstGeom prst="rect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13" name="矩形 110"/>
          <p:cNvSpPr>
            <a:spLocks noChangeArrowheads="1"/>
          </p:cNvSpPr>
          <p:nvPr/>
        </p:nvSpPr>
        <p:spPr bwMode="auto">
          <a:xfrm>
            <a:off x="8956448" y="2525368"/>
            <a:ext cx="452922" cy="451386"/>
          </a:xfrm>
          <a:prstGeom prst="rect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14" name="矩形 111"/>
          <p:cNvSpPr>
            <a:spLocks noChangeArrowheads="1"/>
          </p:cNvSpPr>
          <p:nvPr/>
        </p:nvSpPr>
        <p:spPr bwMode="auto">
          <a:xfrm>
            <a:off x="7599219" y="3429676"/>
            <a:ext cx="452922" cy="452922"/>
          </a:xfrm>
          <a:prstGeom prst="rect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15" name="矩形 113"/>
          <p:cNvSpPr>
            <a:spLocks noChangeArrowheads="1"/>
          </p:cNvSpPr>
          <p:nvPr/>
        </p:nvSpPr>
        <p:spPr bwMode="auto">
          <a:xfrm>
            <a:off x="7147832" y="2976754"/>
            <a:ext cx="451386" cy="452921"/>
          </a:xfrm>
          <a:prstGeom prst="rect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16" name="矩形 114"/>
          <p:cNvSpPr>
            <a:spLocks noChangeArrowheads="1"/>
          </p:cNvSpPr>
          <p:nvPr/>
        </p:nvSpPr>
        <p:spPr bwMode="auto">
          <a:xfrm>
            <a:off x="8052141" y="2976754"/>
            <a:ext cx="452921" cy="452921"/>
          </a:xfrm>
          <a:prstGeom prst="rect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17" name="矩形 115"/>
          <p:cNvSpPr>
            <a:spLocks noChangeArrowheads="1"/>
          </p:cNvSpPr>
          <p:nvPr/>
        </p:nvSpPr>
        <p:spPr bwMode="auto">
          <a:xfrm>
            <a:off x="8956448" y="2976754"/>
            <a:ext cx="452922" cy="452921"/>
          </a:xfrm>
          <a:prstGeom prst="rect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18" name="矩形 116"/>
          <p:cNvSpPr>
            <a:spLocks noChangeArrowheads="1"/>
          </p:cNvSpPr>
          <p:nvPr/>
        </p:nvSpPr>
        <p:spPr bwMode="auto">
          <a:xfrm>
            <a:off x="7147832" y="3429676"/>
            <a:ext cx="451386" cy="452922"/>
          </a:xfrm>
          <a:prstGeom prst="rect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19" name="矩形 114"/>
          <p:cNvSpPr>
            <a:spLocks noChangeArrowheads="1"/>
          </p:cNvSpPr>
          <p:nvPr/>
        </p:nvSpPr>
        <p:spPr bwMode="auto">
          <a:xfrm>
            <a:off x="8052141" y="3429676"/>
            <a:ext cx="452921" cy="452922"/>
          </a:xfrm>
          <a:prstGeom prst="rect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20" name="矩形 114"/>
          <p:cNvSpPr>
            <a:spLocks noChangeArrowheads="1"/>
          </p:cNvSpPr>
          <p:nvPr/>
        </p:nvSpPr>
        <p:spPr bwMode="auto">
          <a:xfrm>
            <a:off x="8503527" y="3429676"/>
            <a:ext cx="452921" cy="452922"/>
          </a:xfrm>
          <a:prstGeom prst="rect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21" name="矩形 114"/>
          <p:cNvSpPr>
            <a:spLocks noChangeArrowheads="1"/>
          </p:cNvSpPr>
          <p:nvPr/>
        </p:nvSpPr>
        <p:spPr bwMode="auto">
          <a:xfrm>
            <a:off x="8956448" y="3429676"/>
            <a:ext cx="452922" cy="452922"/>
          </a:xfrm>
          <a:prstGeom prst="rect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22" name="矩形 103"/>
          <p:cNvSpPr>
            <a:spLocks noChangeArrowheads="1"/>
          </p:cNvSpPr>
          <p:nvPr/>
        </p:nvSpPr>
        <p:spPr bwMode="auto">
          <a:xfrm>
            <a:off x="7138307" y="4232669"/>
            <a:ext cx="451386" cy="452922"/>
          </a:xfrm>
          <a:prstGeom prst="rect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23" name="矩形 104"/>
          <p:cNvSpPr>
            <a:spLocks noChangeArrowheads="1"/>
          </p:cNvSpPr>
          <p:nvPr/>
        </p:nvSpPr>
        <p:spPr bwMode="auto">
          <a:xfrm>
            <a:off x="7589694" y="4232669"/>
            <a:ext cx="452922" cy="452922"/>
          </a:xfrm>
          <a:prstGeom prst="rect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24" name="矩形 105"/>
          <p:cNvSpPr>
            <a:spLocks noChangeArrowheads="1"/>
          </p:cNvSpPr>
          <p:nvPr/>
        </p:nvSpPr>
        <p:spPr bwMode="auto">
          <a:xfrm>
            <a:off x="8042616" y="4232669"/>
            <a:ext cx="452921" cy="452922"/>
          </a:xfrm>
          <a:prstGeom prst="rect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25" name="矩形 106"/>
          <p:cNvSpPr>
            <a:spLocks noChangeArrowheads="1"/>
          </p:cNvSpPr>
          <p:nvPr/>
        </p:nvSpPr>
        <p:spPr bwMode="auto">
          <a:xfrm>
            <a:off x="8495537" y="4232669"/>
            <a:ext cx="452922" cy="452922"/>
          </a:xfrm>
          <a:prstGeom prst="rect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26" name="矩形 110"/>
          <p:cNvSpPr>
            <a:spLocks noChangeArrowheads="1"/>
          </p:cNvSpPr>
          <p:nvPr/>
        </p:nvSpPr>
        <p:spPr bwMode="auto">
          <a:xfrm>
            <a:off x="8948459" y="4232669"/>
            <a:ext cx="452921" cy="452922"/>
          </a:xfrm>
          <a:prstGeom prst="rect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27" name="矩形 113"/>
          <p:cNvSpPr>
            <a:spLocks noChangeArrowheads="1"/>
          </p:cNvSpPr>
          <p:nvPr/>
        </p:nvSpPr>
        <p:spPr bwMode="auto">
          <a:xfrm>
            <a:off x="7138307" y="4685591"/>
            <a:ext cx="451386" cy="452921"/>
          </a:xfrm>
          <a:prstGeom prst="rect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28" name="矩形 113"/>
          <p:cNvSpPr>
            <a:spLocks noChangeArrowheads="1"/>
          </p:cNvSpPr>
          <p:nvPr/>
        </p:nvSpPr>
        <p:spPr bwMode="auto">
          <a:xfrm>
            <a:off x="7138307" y="5138512"/>
            <a:ext cx="451386" cy="452922"/>
          </a:xfrm>
          <a:prstGeom prst="rect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29" name="矩形 113"/>
          <p:cNvSpPr>
            <a:spLocks noChangeArrowheads="1"/>
          </p:cNvSpPr>
          <p:nvPr/>
        </p:nvSpPr>
        <p:spPr bwMode="auto">
          <a:xfrm>
            <a:off x="7589694" y="4685591"/>
            <a:ext cx="452922" cy="452921"/>
          </a:xfrm>
          <a:prstGeom prst="rect">
            <a:avLst/>
          </a:prstGeom>
          <a:noFill/>
          <a:ln w="12700" algn="ctr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30" name="矩形 113"/>
          <p:cNvSpPr>
            <a:spLocks noChangeArrowheads="1"/>
          </p:cNvSpPr>
          <p:nvPr/>
        </p:nvSpPr>
        <p:spPr bwMode="auto">
          <a:xfrm>
            <a:off x="8042616" y="4685591"/>
            <a:ext cx="452921" cy="452921"/>
          </a:xfrm>
          <a:prstGeom prst="rect">
            <a:avLst/>
          </a:prstGeom>
          <a:noFill/>
          <a:ln w="12700" algn="ctr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31" name="矩形 113"/>
          <p:cNvSpPr>
            <a:spLocks noChangeArrowheads="1"/>
          </p:cNvSpPr>
          <p:nvPr/>
        </p:nvSpPr>
        <p:spPr bwMode="auto">
          <a:xfrm>
            <a:off x="8495537" y="4685591"/>
            <a:ext cx="452922" cy="452921"/>
          </a:xfrm>
          <a:prstGeom prst="rect">
            <a:avLst/>
          </a:prstGeom>
          <a:noFill/>
          <a:ln w="12700" algn="ctr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32" name="矩形 113"/>
          <p:cNvSpPr>
            <a:spLocks noChangeArrowheads="1"/>
          </p:cNvSpPr>
          <p:nvPr/>
        </p:nvSpPr>
        <p:spPr bwMode="auto">
          <a:xfrm>
            <a:off x="8948459" y="4685591"/>
            <a:ext cx="452921" cy="452921"/>
          </a:xfrm>
          <a:prstGeom prst="rect">
            <a:avLst/>
          </a:prstGeom>
          <a:noFill/>
          <a:ln w="12700" algn="ctr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33" name="矩形 113"/>
          <p:cNvSpPr>
            <a:spLocks noChangeArrowheads="1"/>
          </p:cNvSpPr>
          <p:nvPr/>
        </p:nvSpPr>
        <p:spPr bwMode="auto">
          <a:xfrm>
            <a:off x="7589694" y="5138512"/>
            <a:ext cx="452922" cy="452922"/>
          </a:xfrm>
          <a:prstGeom prst="rect">
            <a:avLst/>
          </a:prstGeom>
          <a:noFill/>
          <a:ln w="12700" algn="ctr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34" name="矩形 113"/>
          <p:cNvSpPr>
            <a:spLocks noChangeArrowheads="1"/>
          </p:cNvSpPr>
          <p:nvPr/>
        </p:nvSpPr>
        <p:spPr bwMode="auto">
          <a:xfrm>
            <a:off x="8042616" y="5138512"/>
            <a:ext cx="452921" cy="452922"/>
          </a:xfrm>
          <a:prstGeom prst="rect">
            <a:avLst/>
          </a:prstGeom>
          <a:noFill/>
          <a:ln w="12700" algn="ctr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35" name="矩形 113"/>
          <p:cNvSpPr>
            <a:spLocks noChangeArrowheads="1"/>
          </p:cNvSpPr>
          <p:nvPr/>
        </p:nvSpPr>
        <p:spPr bwMode="auto">
          <a:xfrm>
            <a:off x="8495537" y="5138512"/>
            <a:ext cx="452922" cy="452922"/>
          </a:xfrm>
          <a:prstGeom prst="rect">
            <a:avLst/>
          </a:prstGeom>
          <a:noFill/>
          <a:ln w="12700" algn="ctr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36" name="矩形 113"/>
          <p:cNvSpPr>
            <a:spLocks noChangeArrowheads="1"/>
          </p:cNvSpPr>
          <p:nvPr/>
        </p:nvSpPr>
        <p:spPr bwMode="auto">
          <a:xfrm>
            <a:off x="8948459" y="5138512"/>
            <a:ext cx="452921" cy="452922"/>
          </a:xfrm>
          <a:prstGeom prst="rect">
            <a:avLst/>
          </a:prstGeom>
          <a:noFill/>
          <a:ln w="12700" algn="ctr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38" name="AutoShape 27"/>
          <p:cNvSpPr>
            <a:spLocks noChangeArrowheads="1"/>
          </p:cNvSpPr>
          <p:nvPr/>
        </p:nvSpPr>
        <p:spPr bwMode="auto">
          <a:xfrm>
            <a:off x="2850515" y="4151630"/>
            <a:ext cx="3809365" cy="2140585"/>
          </a:xfrm>
          <a:prstGeom prst="wedgeRoundRectCallout">
            <a:avLst>
              <a:gd name="adj1" fmla="val -62102"/>
              <a:gd name="adj2" fmla="val -2374"/>
              <a:gd name="adj3" fmla="val 16667"/>
            </a:avLst>
          </a:prstGeom>
          <a:ln w="19050">
            <a:solidFill>
              <a:srgbClr val="3399FF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320" dirty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2320" dirty="0">
                <a:latin typeface="楷体" panose="02010609060101010101" charset="-122"/>
                <a:ea typeface="楷体" panose="02010609060101010101" charset="-122"/>
              </a:rPr>
              <a:t>摆</a:t>
            </a:r>
            <a:r>
              <a:rPr lang="en-US" altLang="zh-CN" sz="2320" dirty="0">
                <a:latin typeface="楷体" panose="02010609060101010101" charset="-122"/>
                <a:ea typeface="楷体" panose="02010609060101010101" charset="-122"/>
              </a:rPr>
              <a:t>5</a:t>
            </a:r>
            <a:r>
              <a:rPr lang="zh-CN" altLang="en-US" sz="2320" dirty="0">
                <a:latin typeface="楷体" panose="02010609060101010101" charset="-122"/>
                <a:ea typeface="楷体" panose="02010609060101010101" charset="-122"/>
              </a:rPr>
              <a:t>个，</a:t>
            </a:r>
            <a:r>
              <a:rPr lang="zh-CN" altLang="en-US" sz="2320" dirty="0" smtClean="0">
                <a:latin typeface="楷体" panose="02010609060101010101" charset="-122"/>
                <a:ea typeface="楷体" panose="02010609060101010101" charset="-122"/>
              </a:rPr>
              <a:t>等于</a:t>
            </a:r>
            <a:r>
              <a:rPr lang="en-US" altLang="zh-CN" sz="2320" dirty="0">
                <a:latin typeface="楷体" panose="02010609060101010101" charset="-122"/>
                <a:ea typeface="楷体" panose="02010609060101010101" charset="-122"/>
              </a:rPr>
              <a:t>15</a:t>
            </a:r>
            <a:r>
              <a:rPr lang="zh-CN" altLang="en-US" sz="2320" dirty="0">
                <a:latin typeface="楷体" panose="02010609060101010101" charset="-122"/>
                <a:ea typeface="楷体" panose="02010609060101010101" charset="-122"/>
              </a:rPr>
              <a:t>平方厘米</a:t>
            </a:r>
            <a:endParaRPr lang="zh-CN" altLang="zh-CN" sz="2320" dirty="0">
              <a:solidFill>
                <a:srgbClr val="1C1C1C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defRPr/>
            </a:pPr>
            <a:endParaRPr lang="zh-CN" altLang="en-US" sz="2320" b="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2" name="AutoShape 27"/>
          <p:cNvSpPr>
            <a:spLocks noChangeArrowheads="1"/>
          </p:cNvSpPr>
          <p:nvPr/>
        </p:nvSpPr>
        <p:spPr bwMode="auto">
          <a:xfrm>
            <a:off x="2955290" y="2285365"/>
            <a:ext cx="3704590" cy="1721485"/>
          </a:xfrm>
          <a:prstGeom prst="wedgeRoundRectCallout">
            <a:avLst>
              <a:gd name="adj1" fmla="val -64025"/>
              <a:gd name="adj2" fmla="val -6904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altLang="zh-CN" sz="2320" dirty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2320" dirty="0">
                <a:latin typeface="楷体" panose="02010609060101010101" charset="-122"/>
                <a:ea typeface="楷体" panose="02010609060101010101" charset="-122"/>
              </a:rPr>
              <a:t>正好摆了</a:t>
            </a:r>
            <a:r>
              <a:rPr lang="en-US" altLang="zh-CN" sz="2320" dirty="0">
                <a:latin typeface="楷体" panose="02010609060101010101" charset="-122"/>
                <a:ea typeface="楷体" panose="02010609060101010101" charset="-122"/>
              </a:rPr>
              <a:t>15</a:t>
            </a:r>
            <a:r>
              <a:rPr lang="zh-CN" altLang="en-US" sz="2320" dirty="0">
                <a:latin typeface="楷体" panose="02010609060101010101" charset="-122"/>
                <a:ea typeface="楷体" panose="02010609060101010101" charset="-122"/>
              </a:rPr>
              <a:t>个</a:t>
            </a:r>
            <a:r>
              <a:rPr lang="en-US" altLang="zh-CN" sz="2320" dirty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320" dirty="0" smtClean="0">
                <a:latin typeface="楷体" panose="02010609060101010101" charset="-122"/>
                <a:ea typeface="楷体" panose="02010609060101010101" charset="-122"/>
              </a:rPr>
              <a:t>平方厘米的</a:t>
            </a:r>
            <a:r>
              <a:rPr lang="zh-CN" altLang="en-US" sz="2320" dirty="0">
                <a:latin typeface="楷体" panose="02010609060101010101" charset="-122"/>
                <a:ea typeface="楷体" panose="02010609060101010101" charset="-122"/>
              </a:rPr>
              <a:t>正方形。</a:t>
            </a: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3" name="组合 4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4" name="图片 43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45" name="图片 44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5845" y="2364105"/>
            <a:ext cx="1605280" cy="1643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3128645" y="3285490"/>
            <a:ext cx="3652520" cy="5194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en-US" altLang="zh-CN" sz="2320" dirty="0">
                <a:latin typeface="楷体" panose="02010609060101010101" charset="-122"/>
                <a:ea typeface="楷体" panose="02010609060101010101" charset="-122"/>
                <a:sym typeface="+mn-ea"/>
              </a:rPr>
              <a:t>它的面积是15平方厘米。</a:t>
            </a:r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3239135" y="4770120"/>
            <a:ext cx="1508760" cy="4476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320" dirty="0">
                <a:latin typeface="楷体" panose="02010609060101010101" charset="-122"/>
                <a:ea typeface="楷体" panose="02010609060101010101" charset="-122"/>
                <a:sym typeface="+mn-ea"/>
              </a:rPr>
              <a:t>可以摆</a:t>
            </a:r>
            <a:r>
              <a:rPr lang="en-US" altLang="zh-CN" sz="2320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r>
              <a:rPr lang="zh-CN" altLang="en-US" sz="2320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行</a:t>
            </a:r>
            <a:endParaRPr lang="zh-CN" altLang="en-US" sz="2320"/>
          </a:p>
        </p:txBody>
      </p:sp>
      <p:sp>
        <p:nvSpPr>
          <p:cNvPr id="39" name="文本框 38"/>
          <p:cNvSpPr txBox="1"/>
          <p:nvPr/>
        </p:nvSpPr>
        <p:spPr>
          <a:xfrm>
            <a:off x="3258185" y="5180965"/>
            <a:ext cx="2245360" cy="4476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320" dirty="0">
                <a:latin typeface="楷体" panose="02010609060101010101" charset="-122"/>
                <a:ea typeface="楷体" panose="02010609060101010101" charset="-122"/>
                <a:sym typeface="+mn-ea"/>
              </a:rPr>
              <a:t>它的面积是</a:t>
            </a:r>
            <a:r>
              <a:rPr lang="en-US" altLang="zh-CN" sz="2320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5×3</a:t>
            </a:r>
            <a:endParaRPr lang="zh-CN" altLang="en-US" sz="2320"/>
          </a:p>
        </p:txBody>
      </p:sp>
      <p:sp>
        <p:nvSpPr>
          <p:cNvPr id="40" name="文本框 39"/>
          <p:cNvSpPr txBox="1"/>
          <p:nvPr/>
        </p:nvSpPr>
        <p:spPr>
          <a:xfrm>
            <a:off x="3289300" y="5628640"/>
            <a:ext cx="2540000" cy="5194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320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等于</a:t>
            </a:r>
            <a:r>
              <a:rPr lang="en-US" altLang="zh-CN" sz="2320" dirty="0">
                <a:latin typeface="楷体" panose="02010609060101010101" charset="-122"/>
                <a:ea typeface="楷体" panose="02010609060101010101" charset="-122"/>
                <a:sym typeface="+mn-ea"/>
              </a:rPr>
              <a:t>15</a:t>
            </a:r>
            <a:r>
              <a:rPr lang="zh-CN" altLang="en-US" sz="2320" dirty="0">
                <a:latin typeface="楷体" panose="02010609060101010101" charset="-122"/>
                <a:ea typeface="楷体" panose="02010609060101010101" charset="-122"/>
                <a:sym typeface="+mn-ea"/>
              </a:rPr>
              <a:t>平方厘米。</a:t>
            </a:r>
            <a:endParaRPr lang="zh-CN" altLang="en-US" sz="232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5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0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35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000"/>
                            </p:stCondLst>
                            <p:childTnLst>
                              <p:par>
                                <p:cTn id="1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8" grpId="0" bldLvl="0" animBg="1"/>
      <p:bldP spid="38" grpId="1" animBg="1"/>
      <p:bldP spid="42" grpId="0" bldLvl="0" animBg="1"/>
      <p:bldP spid="42" grpId="1" animBg="1"/>
      <p:bldP spid="5" grpId="0"/>
      <p:bldP spid="5" grpId="1"/>
      <p:bldP spid="39" grpId="0"/>
      <p:bldP spid="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71625" y="1485900"/>
            <a:ext cx="9982835" cy="1522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95" dirty="0">
                <a:latin typeface="+mn-ea"/>
              </a:rPr>
              <a:t>任取几</a:t>
            </a:r>
            <a:r>
              <a:rPr lang="zh-CN" altLang="en-US" sz="3095" dirty="0" smtClean="0">
                <a:latin typeface="+mn-ea"/>
              </a:rPr>
              <a:t>个</a:t>
            </a:r>
            <a:r>
              <a:rPr lang="en-US" altLang="zh-CN" sz="3095" dirty="0" smtClean="0">
                <a:latin typeface="+mn-ea"/>
              </a:rPr>
              <a:t>1</a:t>
            </a:r>
            <a:r>
              <a:rPr lang="zh-CN" altLang="en-US" sz="3095" dirty="0" smtClean="0">
                <a:latin typeface="+mn-ea"/>
              </a:rPr>
              <a:t>平方厘米</a:t>
            </a:r>
            <a:r>
              <a:rPr lang="zh-CN" altLang="en-US" sz="3095" dirty="0">
                <a:latin typeface="+mn-ea"/>
              </a:rPr>
              <a:t>的正方形，拼成不同的</a:t>
            </a:r>
            <a:r>
              <a:rPr lang="zh-CN" altLang="en-US" sz="3095" dirty="0" smtClean="0">
                <a:latin typeface="+mn-ea"/>
              </a:rPr>
              <a:t>长方形。边</a:t>
            </a:r>
            <a:r>
              <a:rPr lang="zh-CN" altLang="en-US" sz="3095" dirty="0">
                <a:latin typeface="+mn-ea"/>
              </a:rPr>
              <a:t>操作，边填表。</a:t>
            </a:r>
            <a:r>
              <a:rPr lang="zh-CN" altLang="en-US" sz="2710" dirty="0">
                <a:latin typeface="+mn-ea"/>
              </a:rPr>
              <a:t>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5061"/>
          <a:stretch>
            <a:fillRect/>
          </a:stretch>
        </p:blipFill>
        <p:spPr bwMode="auto">
          <a:xfrm>
            <a:off x="1693545" y="2854325"/>
            <a:ext cx="8289290" cy="1760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3" name="组合 4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4" name="图片 43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45" name="图片 44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1885315" y="4906645"/>
            <a:ext cx="8171180" cy="52197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sz="2800"/>
              <a:t>你发现长方形的面积与它的长和宽有什么关系吗？</a:t>
            </a:r>
          </a:p>
        </p:txBody>
      </p:sp>
      <p:pic>
        <p:nvPicPr>
          <p:cNvPr id="4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4104"/>
          <a:stretch>
            <a:fillRect/>
          </a:stretch>
        </p:blipFill>
        <p:spPr bwMode="auto">
          <a:xfrm>
            <a:off x="9257665" y="4027805"/>
            <a:ext cx="2566035" cy="253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64434" y="995632"/>
            <a:ext cx="8289232" cy="192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3522656" y="414268"/>
            <a:ext cx="3557353" cy="508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710" b="1" dirty="0">
                <a:latin typeface="楷体" panose="02010609060101010101" charset="-122"/>
                <a:ea typeface="楷体" panose="02010609060101010101" charset="-122"/>
              </a:rPr>
              <a:t>以</a:t>
            </a:r>
            <a:r>
              <a:rPr lang="zh-CN" altLang="en-US" sz="2710" b="1" dirty="0" smtClean="0">
                <a:latin typeface="楷体" panose="02010609060101010101" charset="-122"/>
                <a:ea typeface="楷体" panose="02010609060101010101" charset="-122"/>
              </a:rPr>
              <a:t>下面</a:t>
            </a:r>
            <a:r>
              <a:rPr lang="en-US" altLang="zh-CN" sz="2710" b="1" dirty="0" smtClean="0">
                <a:latin typeface="楷体" panose="02010609060101010101" charset="-122"/>
                <a:ea typeface="楷体" panose="02010609060101010101" charset="-122"/>
              </a:rPr>
              <a:t>5</a:t>
            </a:r>
            <a:r>
              <a:rPr lang="zh-CN" altLang="en-US" sz="2710" b="1" dirty="0" smtClean="0">
                <a:latin typeface="楷体" panose="02010609060101010101" charset="-122"/>
                <a:ea typeface="楷体" panose="02010609060101010101" charset="-122"/>
              </a:rPr>
              <a:t>种</a:t>
            </a:r>
            <a:r>
              <a:rPr lang="zh-CN" altLang="en-US" sz="2710" b="1" dirty="0">
                <a:latin typeface="楷体" panose="02010609060101010101" charset="-122"/>
                <a:ea typeface="楷体" panose="02010609060101010101" charset="-122"/>
              </a:rPr>
              <a:t>图形为例</a:t>
            </a:r>
            <a:r>
              <a:rPr lang="zh-CN" altLang="en-US" sz="2710" b="1" dirty="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71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3" name="组合 4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4" name="图片 43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45" name="图片 44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7" name="文本框 6"/>
          <p:cNvSpPr txBox="1"/>
          <p:nvPr/>
        </p:nvSpPr>
        <p:spPr>
          <a:xfrm>
            <a:off x="2279650" y="5807710"/>
            <a:ext cx="4885690" cy="52197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sz="2800"/>
              <a:t>发现</a:t>
            </a:r>
            <a:r>
              <a:rPr lang="en-US" altLang="zh-CN" sz="2800"/>
              <a:t>:</a:t>
            </a:r>
            <a:r>
              <a:rPr lang="zh-CN" altLang="en-US" sz="2800"/>
              <a:t>长方形的面积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253355" y="5807710"/>
            <a:ext cx="18046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/>
              <a:t>=</a:t>
            </a:r>
            <a:r>
              <a:rPr lang="zh-CN" altLang="en-US" sz="2800"/>
              <a:t>长</a:t>
            </a:r>
            <a:r>
              <a:rPr lang="zh-CN" altLang="en-US" sz="2800">
                <a:latin typeface="Arial" panose="020B0604020202020204" pitchFamily="34" charset="0"/>
              </a:rPr>
              <a:t>×宽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1969770" y="2994660"/>
            <a:ext cx="8252460" cy="2606040"/>
            <a:chOff x="3152" y="4716"/>
            <a:chExt cx="12996" cy="4104"/>
          </a:xfrm>
        </p:grpSpPr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52" y="4716"/>
              <a:ext cx="12996" cy="41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矩形 3"/>
            <p:cNvSpPr/>
            <p:nvPr/>
          </p:nvSpPr>
          <p:spPr>
            <a:xfrm>
              <a:off x="8387" y="5770"/>
              <a:ext cx="818" cy="4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0071" y="5677"/>
              <a:ext cx="818" cy="4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1554" y="5661"/>
              <a:ext cx="818" cy="4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3114" y="5677"/>
              <a:ext cx="818" cy="4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14721" y="5661"/>
              <a:ext cx="818" cy="4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4798" y="6522"/>
              <a:ext cx="818" cy="4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3269" y="6522"/>
              <a:ext cx="818" cy="4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1879" y="6522"/>
              <a:ext cx="818" cy="4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0137" y="6522"/>
              <a:ext cx="818" cy="4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8516" y="6522"/>
              <a:ext cx="818" cy="4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8387" y="7274"/>
              <a:ext cx="818" cy="4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8387" y="8093"/>
              <a:ext cx="818" cy="4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9885" y="8155"/>
              <a:ext cx="818" cy="4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9978" y="7367"/>
              <a:ext cx="818" cy="4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1554" y="7383"/>
              <a:ext cx="818" cy="4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1677" y="8093"/>
              <a:ext cx="818" cy="4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13269" y="8093"/>
              <a:ext cx="818" cy="4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13269" y="7367"/>
              <a:ext cx="818" cy="4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14721" y="7305"/>
              <a:ext cx="818" cy="4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14861" y="8093"/>
              <a:ext cx="818" cy="4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5256530" y="4006850"/>
            <a:ext cx="6769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264150" y="3478530"/>
            <a:ext cx="6769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278245" y="3507740"/>
            <a:ext cx="6769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7412355" y="3488055"/>
            <a:ext cx="6769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8382000" y="3459480"/>
            <a:ext cx="6769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6294755" y="3987165"/>
            <a:ext cx="6769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7411085" y="3977640"/>
            <a:ext cx="6769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8378190" y="4026535"/>
            <a:ext cx="6769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9383395" y="3981450"/>
            <a:ext cx="6769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9316085" y="4455160"/>
            <a:ext cx="6769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30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9316085" y="4952365"/>
            <a:ext cx="6769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30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8315325" y="5018405"/>
            <a:ext cx="6769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24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8335645" y="4455160"/>
            <a:ext cx="6769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24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7386320" y="4455160"/>
            <a:ext cx="6769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7390130" y="4952365"/>
            <a:ext cx="6769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6199505" y="4952365"/>
            <a:ext cx="6769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12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6219190" y="4475480"/>
            <a:ext cx="6769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12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5264150" y="4503420"/>
            <a:ext cx="6769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5255895" y="4999355"/>
            <a:ext cx="6769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9361170" y="3452495"/>
            <a:ext cx="6769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ldLvl="0" animBg="1"/>
      <p:bldP spid="7" grpId="1" animBg="1"/>
      <p:bldP spid="8" grpId="0"/>
      <p:bldP spid="8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6" grpId="0"/>
      <p:bldP spid="46" grpId="1"/>
      <p:bldP spid="47" grpId="0"/>
      <p:bldP spid="47" grpId="1"/>
      <p:bldP spid="48" grpId="0"/>
      <p:bldP spid="48" grpId="1"/>
      <p:bldP spid="49" grpId="0"/>
      <p:bldP spid="49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6" name="Picture 2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9447" b="45274"/>
          <a:stretch>
            <a:fillRect/>
          </a:stretch>
        </p:blipFill>
        <p:spPr bwMode="auto">
          <a:xfrm>
            <a:off x="3482340" y="173355"/>
            <a:ext cx="1422400" cy="1740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0" name="组合 39"/>
          <p:cNvGrpSpPr/>
          <p:nvPr/>
        </p:nvGrpSpPr>
        <p:grpSpPr>
          <a:xfrm>
            <a:off x="4726940" y="478790"/>
            <a:ext cx="5722620" cy="1313180"/>
            <a:chOff x="6280942" y="3305175"/>
            <a:chExt cx="4958328" cy="1439646"/>
          </a:xfrm>
        </p:grpSpPr>
        <p:sp>
          <p:nvSpPr>
            <p:cNvPr id="41" name="AutoShape 245"/>
            <p:cNvSpPr>
              <a:spLocks noChangeArrowheads="1"/>
            </p:cNvSpPr>
            <p:nvPr/>
          </p:nvSpPr>
          <p:spPr bwMode="auto">
            <a:xfrm>
              <a:off x="6280942" y="3305175"/>
              <a:ext cx="4958328" cy="1439646"/>
            </a:xfrm>
            <a:prstGeom prst="wedgeRoundRectCallout">
              <a:avLst>
                <a:gd name="adj1" fmla="val -53968"/>
                <a:gd name="adj2" fmla="val -14193"/>
                <a:gd name="adj3" fmla="val 16667"/>
              </a:avLst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endParaRPr lang="zh-CN" altLang="en-US" sz="20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2" name="Text Box 12"/>
            <p:cNvSpPr txBox="1">
              <a:spLocks noChangeArrowheads="1"/>
            </p:cNvSpPr>
            <p:nvPr/>
          </p:nvSpPr>
          <p:spPr bwMode="auto">
            <a:xfrm>
              <a:off x="6424930" y="3376596"/>
              <a:ext cx="3753054" cy="707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 eaLnBrk="0" hangingPunct="0"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sz="360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  </a:t>
              </a:r>
              <a:endParaRPr lang="zh-CN" altLang="en-US" sz="36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7148195" y="2515870"/>
            <a:ext cx="2722245" cy="1824355"/>
          </a:xfrm>
          <a:prstGeom prst="rect">
            <a:avLst/>
          </a:prstGeom>
          <a:solidFill>
            <a:schemeClr val="bg1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889" name="rr105.jpg" descr="id:2147510163;FounderCES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BFBFB">
                  <a:alpha val="100000"/>
                </a:srgbClr>
              </a:clrFrom>
              <a:clrTo>
                <a:srgbClr val="FBFBFB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85330" y="2448560"/>
            <a:ext cx="2884170" cy="1982470"/>
          </a:xfrm>
          <a:prstGeom prst="rect">
            <a:avLst/>
          </a:prstGeom>
        </p:spPr>
      </p:pic>
      <p:sp>
        <p:nvSpPr>
          <p:cNvPr id="7" name="矩形 103"/>
          <p:cNvSpPr>
            <a:spLocks noChangeArrowheads="1"/>
          </p:cNvSpPr>
          <p:nvPr/>
        </p:nvSpPr>
        <p:spPr bwMode="auto">
          <a:xfrm>
            <a:off x="7147832" y="2515208"/>
            <a:ext cx="451386" cy="451386"/>
          </a:xfrm>
          <a:prstGeom prst="rect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8" name="矩形 104"/>
          <p:cNvSpPr>
            <a:spLocks noChangeArrowheads="1"/>
          </p:cNvSpPr>
          <p:nvPr/>
        </p:nvSpPr>
        <p:spPr bwMode="auto">
          <a:xfrm>
            <a:off x="7599219" y="2515208"/>
            <a:ext cx="452922" cy="451386"/>
          </a:xfrm>
          <a:prstGeom prst="rect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9" name="矩形 105"/>
          <p:cNvSpPr>
            <a:spLocks noChangeArrowheads="1"/>
          </p:cNvSpPr>
          <p:nvPr/>
        </p:nvSpPr>
        <p:spPr bwMode="auto">
          <a:xfrm>
            <a:off x="8052141" y="2515208"/>
            <a:ext cx="452921" cy="451386"/>
          </a:xfrm>
          <a:prstGeom prst="rect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10" name="矩形 106"/>
          <p:cNvSpPr>
            <a:spLocks noChangeArrowheads="1"/>
          </p:cNvSpPr>
          <p:nvPr/>
        </p:nvSpPr>
        <p:spPr bwMode="auto">
          <a:xfrm>
            <a:off x="8503527" y="2515208"/>
            <a:ext cx="452921" cy="451386"/>
          </a:xfrm>
          <a:prstGeom prst="rect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11" name="矩形 108"/>
          <p:cNvSpPr>
            <a:spLocks noChangeArrowheads="1"/>
          </p:cNvSpPr>
          <p:nvPr/>
        </p:nvSpPr>
        <p:spPr bwMode="auto">
          <a:xfrm>
            <a:off x="7599219" y="2976754"/>
            <a:ext cx="452922" cy="452921"/>
          </a:xfrm>
          <a:prstGeom prst="rect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12" name="矩形 109"/>
          <p:cNvSpPr>
            <a:spLocks noChangeArrowheads="1"/>
          </p:cNvSpPr>
          <p:nvPr/>
        </p:nvSpPr>
        <p:spPr bwMode="auto">
          <a:xfrm>
            <a:off x="8503527" y="2976754"/>
            <a:ext cx="452921" cy="452921"/>
          </a:xfrm>
          <a:prstGeom prst="rect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13" name="矩形 110"/>
          <p:cNvSpPr>
            <a:spLocks noChangeArrowheads="1"/>
          </p:cNvSpPr>
          <p:nvPr/>
        </p:nvSpPr>
        <p:spPr bwMode="auto">
          <a:xfrm>
            <a:off x="8956448" y="2525368"/>
            <a:ext cx="452922" cy="451386"/>
          </a:xfrm>
          <a:prstGeom prst="rect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14" name="矩形 111"/>
          <p:cNvSpPr>
            <a:spLocks noChangeArrowheads="1"/>
          </p:cNvSpPr>
          <p:nvPr/>
        </p:nvSpPr>
        <p:spPr bwMode="auto">
          <a:xfrm>
            <a:off x="7599219" y="3429676"/>
            <a:ext cx="452922" cy="452922"/>
          </a:xfrm>
          <a:prstGeom prst="rect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15" name="矩形 113"/>
          <p:cNvSpPr>
            <a:spLocks noChangeArrowheads="1"/>
          </p:cNvSpPr>
          <p:nvPr/>
        </p:nvSpPr>
        <p:spPr bwMode="auto">
          <a:xfrm>
            <a:off x="7147832" y="2976754"/>
            <a:ext cx="451386" cy="452921"/>
          </a:xfrm>
          <a:prstGeom prst="rect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16" name="矩形 114"/>
          <p:cNvSpPr>
            <a:spLocks noChangeArrowheads="1"/>
          </p:cNvSpPr>
          <p:nvPr/>
        </p:nvSpPr>
        <p:spPr bwMode="auto">
          <a:xfrm>
            <a:off x="8052141" y="2976754"/>
            <a:ext cx="452921" cy="452921"/>
          </a:xfrm>
          <a:prstGeom prst="rect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17" name="矩形 115"/>
          <p:cNvSpPr>
            <a:spLocks noChangeArrowheads="1"/>
          </p:cNvSpPr>
          <p:nvPr/>
        </p:nvSpPr>
        <p:spPr bwMode="auto">
          <a:xfrm>
            <a:off x="8956448" y="2971674"/>
            <a:ext cx="452922" cy="452921"/>
          </a:xfrm>
          <a:prstGeom prst="rect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18" name="矩形 116"/>
          <p:cNvSpPr>
            <a:spLocks noChangeArrowheads="1"/>
          </p:cNvSpPr>
          <p:nvPr/>
        </p:nvSpPr>
        <p:spPr bwMode="auto">
          <a:xfrm>
            <a:off x="7147832" y="3429676"/>
            <a:ext cx="451386" cy="452922"/>
          </a:xfrm>
          <a:prstGeom prst="rect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19" name="矩形 114"/>
          <p:cNvSpPr>
            <a:spLocks noChangeArrowheads="1"/>
          </p:cNvSpPr>
          <p:nvPr/>
        </p:nvSpPr>
        <p:spPr bwMode="auto">
          <a:xfrm>
            <a:off x="8052141" y="3429676"/>
            <a:ext cx="452921" cy="452922"/>
          </a:xfrm>
          <a:prstGeom prst="rect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20" name="矩形 114"/>
          <p:cNvSpPr>
            <a:spLocks noChangeArrowheads="1"/>
          </p:cNvSpPr>
          <p:nvPr/>
        </p:nvSpPr>
        <p:spPr bwMode="auto">
          <a:xfrm>
            <a:off x="8513052" y="3429676"/>
            <a:ext cx="452921" cy="452922"/>
          </a:xfrm>
          <a:prstGeom prst="rect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21" name="矩形 114"/>
          <p:cNvSpPr>
            <a:spLocks noChangeArrowheads="1"/>
          </p:cNvSpPr>
          <p:nvPr/>
        </p:nvSpPr>
        <p:spPr bwMode="auto">
          <a:xfrm>
            <a:off x="8973185" y="3434080"/>
            <a:ext cx="452755" cy="443230"/>
          </a:xfrm>
          <a:prstGeom prst="rect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22" name="矩形 110"/>
          <p:cNvSpPr>
            <a:spLocks noChangeArrowheads="1"/>
          </p:cNvSpPr>
          <p:nvPr/>
        </p:nvSpPr>
        <p:spPr bwMode="auto">
          <a:xfrm>
            <a:off x="9409203" y="2525368"/>
            <a:ext cx="452922" cy="451386"/>
          </a:xfrm>
          <a:prstGeom prst="rect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23" name="矩形 110"/>
          <p:cNvSpPr>
            <a:spLocks noChangeArrowheads="1"/>
          </p:cNvSpPr>
          <p:nvPr/>
        </p:nvSpPr>
        <p:spPr bwMode="auto">
          <a:xfrm>
            <a:off x="9409203" y="2976218"/>
            <a:ext cx="452922" cy="451386"/>
          </a:xfrm>
          <a:prstGeom prst="rect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24" name="矩形 110"/>
          <p:cNvSpPr>
            <a:spLocks noChangeArrowheads="1"/>
          </p:cNvSpPr>
          <p:nvPr/>
        </p:nvSpPr>
        <p:spPr bwMode="auto">
          <a:xfrm>
            <a:off x="9407298" y="3429608"/>
            <a:ext cx="452922" cy="451386"/>
          </a:xfrm>
          <a:prstGeom prst="rect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25" name="矩形 110"/>
          <p:cNvSpPr>
            <a:spLocks noChangeArrowheads="1"/>
          </p:cNvSpPr>
          <p:nvPr/>
        </p:nvSpPr>
        <p:spPr bwMode="auto">
          <a:xfrm>
            <a:off x="9411335" y="3432810"/>
            <a:ext cx="456565" cy="451485"/>
          </a:xfrm>
          <a:prstGeom prst="rect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27" name="矩形 111"/>
          <p:cNvSpPr>
            <a:spLocks noChangeArrowheads="1"/>
          </p:cNvSpPr>
          <p:nvPr/>
        </p:nvSpPr>
        <p:spPr bwMode="auto">
          <a:xfrm>
            <a:off x="7599854" y="3881796"/>
            <a:ext cx="452922" cy="452922"/>
          </a:xfrm>
          <a:prstGeom prst="rect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28" name="矩形 116"/>
          <p:cNvSpPr>
            <a:spLocks noChangeArrowheads="1"/>
          </p:cNvSpPr>
          <p:nvPr/>
        </p:nvSpPr>
        <p:spPr bwMode="auto">
          <a:xfrm>
            <a:off x="7148467" y="3881796"/>
            <a:ext cx="451386" cy="452922"/>
          </a:xfrm>
          <a:prstGeom prst="rect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29" name="矩形 114"/>
          <p:cNvSpPr>
            <a:spLocks noChangeArrowheads="1"/>
          </p:cNvSpPr>
          <p:nvPr/>
        </p:nvSpPr>
        <p:spPr bwMode="auto">
          <a:xfrm>
            <a:off x="8052776" y="3881796"/>
            <a:ext cx="452921" cy="452922"/>
          </a:xfrm>
          <a:prstGeom prst="rect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30" name="矩形 114"/>
          <p:cNvSpPr>
            <a:spLocks noChangeArrowheads="1"/>
          </p:cNvSpPr>
          <p:nvPr/>
        </p:nvSpPr>
        <p:spPr bwMode="auto">
          <a:xfrm>
            <a:off x="8513687" y="3881796"/>
            <a:ext cx="452921" cy="452922"/>
          </a:xfrm>
          <a:prstGeom prst="rect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31" name="矩形 114"/>
          <p:cNvSpPr>
            <a:spLocks noChangeArrowheads="1"/>
          </p:cNvSpPr>
          <p:nvPr/>
        </p:nvSpPr>
        <p:spPr bwMode="auto">
          <a:xfrm>
            <a:off x="8964703" y="3877351"/>
            <a:ext cx="452922" cy="452922"/>
          </a:xfrm>
          <a:prstGeom prst="rect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32" name="矩形 110"/>
          <p:cNvSpPr>
            <a:spLocks noChangeArrowheads="1"/>
          </p:cNvSpPr>
          <p:nvPr/>
        </p:nvSpPr>
        <p:spPr bwMode="auto">
          <a:xfrm>
            <a:off x="9426575" y="3876675"/>
            <a:ext cx="443865" cy="439420"/>
          </a:xfrm>
          <a:prstGeom prst="rect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00">
              <a:ea typeface="楷体_GB2312" panose="02010609030101010101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406005" y="1988185"/>
            <a:ext cx="17468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每行摆</a:t>
            </a:r>
            <a:r>
              <a:rPr lang="en-US" altLang="zh-CN" sz="2400" b="1">
                <a:solidFill>
                  <a:srgbClr val="FF0000"/>
                </a:solidFill>
              </a:rPr>
              <a:t>6</a:t>
            </a:r>
            <a:r>
              <a:rPr lang="zh-CN" altLang="en-US" sz="2400" b="1">
                <a:solidFill>
                  <a:srgbClr val="FF0000"/>
                </a:solidFill>
              </a:rPr>
              <a:t>个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889000" y="1809750"/>
            <a:ext cx="2407920" cy="64516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sz="3600" b="1">
                <a:solidFill>
                  <a:srgbClr val="FF0000"/>
                </a:solidFill>
              </a:rPr>
              <a:t>长是</a:t>
            </a:r>
            <a:r>
              <a:rPr lang="en-US" altLang="zh-CN" sz="3600" b="1">
                <a:solidFill>
                  <a:srgbClr val="FF0000"/>
                </a:solidFill>
              </a:rPr>
              <a:t>6</a:t>
            </a:r>
            <a:r>
              <a:rPr lang="zh-CN" altLang="en-US" sz="3600" b="1">
                <a:solidFill>
                  <a:srgbClr val="FF0000"/>
                </a:solidFill>
              </a:rPr>
              <a:t>厘米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5775960" y="2966720"/>
            <a:ext cx="10604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摆</a:t>
            </a:r>
            <a:r>
              <a:rPr lang="en-US" altLang="zh-CN" sz="2400" b="1">
                <a:solidFill>
                  <a:srgbClr val="FF0000"/>
                </a:solidFill>
              </a:rPr>
              <a:t>4</a:t>
            </a:r>
            <a:r>
              <a:rPr lang="zh-CN" altLang="en-US" sz="2400" b="1">
                <a:solidFill>
                  <a:srgbClr val="FF0000"/>
                </a:solidFill>
              </a:rPr>
              <a:t>行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871220" y="2604135"/>
            <a:ext cx="2407920" cy="64516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sz="3600" b="1">
                <a:solidFill>
                  <a:srgbClr val="FF0000"/>
                </a:solidFill>
              </a:rPr>
              <a:t>宽是</a:t>
            </a:r>
            <a:r>
              <a:rPr lang="en-US" altLang="zh-CN" sz="3600" b="1">
                <a:solidFill>
                  <a:srgbClr val="FF0000"/>
                </a:solidFill>
              </a:rPr>
              <a:t>4</a:t>
            </a:r>
            <a:r>
              <a:rPr lang="zh-CN" altLang="en-US" sz="3600" b="1">
                <a:solidFill>
                  <a:srgbClr val="FF0000"/>
                </a:solidFill>
              </a:rPr>
              <a:t>厘米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889000" y="3583940"/>
            <a:ext cx="5065395" cy="64516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共</a:t>
            </a:r>
            <a:r>
              <a:rPr lang="en-US" altLang="zh-CN" sz="3600" b="1">
                <a:solidFill>
                  <a:srgbClr val="FF0000"/>
                </a:solidFill>
              </a:rPr>
              <a:t>6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×4=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89000" y="4563745"/>
            <a:ext cx="6066155" cy="64516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长方形的面积是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24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平方厘米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2700655" y="3583940"/>
            <a:ext cx="29864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24个平方厘米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001895" y="594995"/>
            <a:ext cx="544766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en-US" altLang="zh-CN" sz="2400" b="0">
                <a:solidFill>
                  <a:srgbClr val="000000"/>
                </a:solidFill>
                <a:cs typeface="方正书宋_GBK" charset="0"/>
              </a:rPr>
              <a:t> </a:t>
            </a:r>
            <a:r>
              <a:rPr lang="zh-CN" sz="2400" b="1">
                <a:solidFill>
                  <a:srgbClr val="000000"/>
                </a:solidFill>
                <a:cs typeface="方正书宋_GBK" charset="0"/>
              </a:rPr>
              <a:t>每行摆几个、摆几行与长方形的长、宽有什么关系</a:t>
            </a:r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cs typeface="方正书宋_GBK" charset="0"/>
              </a:rPr>
              <a:t>,</a:t>
            </a:r>
            <a:r>
              <a:rPr lang="zh-CN" sz="2400" b="1">
                <a:solidFill>
                  <a:srgbClr val="000000"/>
                </a:solidFill>
                <a:cs typeface="方正书宋_GBK" charset="0"/>
              </a:rPr>
              <a:t>再说说面积单位总个数与长方形面积有什么关系。</a:t>
            </a:r>
            <a:endParaRPr lang="zh-CN" altLang="en-US" sz="2400" b="1"/>
          </a:p>
        </p:txBody>
      </p:sp>
      <p:sp>
        <p:nvSpPr>
          <p:cNvPr id="43" name="AutoShape 27"/>
          <p:cNvSpPr>
            <a:spLocks noChangeArrowheads="1"/>
          </p:cNvSpPr>
          <p:nvPr/>
        </p:nvSpPr>
        <p:spPr bwMode="auto">
          <a:xfrm>
            <a:off x="7085330" y="4537710"/>
            <a:ext cx="5076190" cy="671195"/>
          </a:xfrm>
          <a:prstGeom prst="wedgeRoundRectCallout">
            <a:avLst>
              <a:gd name="adj1" fmla="val -49623"/>
              <a:gd name="adj2" fmla="val -13420"/>
              <a:gd name="adj3" fmla="val 16667"/>
            </a:avLst>
          </a:prstGeom>
          <a:solidFill>
            <a:srgbClr val="FF0000"/>
          </a:solidFill>
          <a:ln w="1905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长方形的面积=长×宽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5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0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/>
      <p:bldP spid="33" grpId="1"/>
      <p:bldP spid="34" grpId="0" animBg="1"/>
      <p:bldP spid="34" grpId="1" animBg="1"/>
      <p:bldP spid="35" grpId="0"/>
      <p:bldP spid="35" grpId="1"/>
      <p:bldP spid="36" grpId="0" bldLvl="0" animBg="1"/>
      <p:bldP spid="36" grpId="1" animBg="1"/>
      <p:bldP spid="37" grpId="0" bldLvl="0" animBg="1"/>
      <p:bldP spid="37" grpId="1" animBg="1"/>
      <p:bldP spid="38" grpId="0" bldLvl="0" animBg="1"/>
      <p:bldP spid="38" grpId="1" animBg="1"/>
      <p:bldP spid="39" grpId="0" bldLvl="0"/>
      <p:bldP spid="39" grpId="1"/>
      <p:bldP spid="4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3366135" y="945515"/>
            <a:ext cx="792226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是不是任意给出一个长方形的长和宽</a:t>
            </a:r>
            <a:r>
              <a:rPr 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用长乘宽就能计算出长方形的面积呢？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809984" y="3071810"/>
            <a:ext cx="6143668" cy="2012325"/>
            <a:chOff x="2000232" y="2357430"/>
            <a:chExt cx="6143668" cy="2012325"/>
          </a:xfrm>
        </p:grpSpPr>
        <p:sp>
          <p:nvSpPr>
            <p:cNvPr id="15" name="矩形 14"/>
            <p:cNvSpPr/>
            <p:nvPr/>
          </p:nvSpPr>
          <p:spPr>
            <a:xfrm>
              <a:off x="2000232" y="2357430"/>
              <a:ext cx="5000660" cy="1428760"/>
            </a:xfrm>
            <a:prstGeom prst="rect">
              <a:avLst/>
            </a:prstGeom>
            <a:solidFill>
              <a:srgbClr val="F000A0"/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000496" y="3786190"/>
              <a:ext cx="107157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Times New Roman" panose="02020603050405020304" charset="0"/>
                  <a:ea typeface="楷体_GB2312"/>
                  <a:cs typeface="Times New Roman" panose="02020603050405020304" charset="0"/>
                </a:rPr>
                <a:t>7cm</a:t>
              </a:r>
              <a:endParaRPr lang="zh-CN" altLang="en-US" sz="3200" dirty="0">
                <a:latin typeface="Times New Roman" panose="02020603050405020304" charset="0"/>
                <a:ea typeface="楷体_GB2312"/>
                <a:cs typeface="Times New Roman" panose="0202060305040502030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7072330" y="2714620"/>
              <a:ext cx="107157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Times New Roman" panose="02020603050405020304" charset="0"/>
                  <a:ea typeface="楷体_GB2312"/>
                  <a:cs typeface="Times New Roman" panose="02020603050405020304" charset="0"/>
                </a:rPr>
                <a:t>2cm</a:t>
              </a:r>
              <a:endParaRPr lang="zh-CN" altLang="en-US" sz="3200" dirty="0">
                <a:latin typeface="Times New Roman" panose="02020603050405020304" charset="0"/>
                <a:ea typeface="楷体_GB2312"/>
                <a:cs typeface="Times New Roman" panose="02020603050405020304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809984" y="3072445"/>
            <a:ext cx="5000660" cy="714380"/>
            <a:chOff x="2000232" y="2357430"/>
            <a:chExt cx="5000660" cy="714380"/>
          </a:xfrm>
        </p:grpSpPr>
        <p:sp>
          <p:nvSpPr>
            <p:cNvPr id="16" name="Rectangle 10"/>
            <p:cNvSpPr>
              <a:spLocks noChangeArrowheads="1"/>
            </p:cNvSpPr>
            <p:nvPr/>
          </p:nvSpPr>
          <p:spPr bwMode="auto">
            <a:xfrm>
              <a:off x="2000232" y="2357430"/>
              <a:ext cx="714380" cy="714380"/>
            </a:xfrm>
            <a:prstGeom prst="rect">
              <a:avLst/>
            </a:prstGeom>
            <a:solidFill>
              <a:srgbClr val="33CCCC">
                <a:alpha val="50195"/>
              </a:srgbClr>
            </a:solidFill>
            <a:ln w="158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l"/>
              <a:endParaRPr lang="zh-CN" altLang="en-US"/>
            </a:p>
          </p:txBody>
        </p:sp>
        <p:sp>
          <p:nvSpPr>
            <p:cNvPr id="17" name="Rectangle 10"/>
            <p:cNvSpPr>
              <a:spLocks noChangeArrowheads="1"/>
            </p:cNvSpPr>
            <p:nvPr/>
          </p:nvSpPr>
          <p:spPr bwMode="auto">
            <a:xfrm>
              <a:off x="2714612" y="2357430"/>
              <a:ext cx="714380" cy="714380"/>
            </a:xfrm>
            <a:prstGeom prst="rect">
              <a:avLst/>
            </a:prstGeom>
            <a:solidFill>
              <a:srgbClr val="33CCCC">
                <a:alpha val="50195"/>
              </a:srgbClr>
            </a:solidFill>
            <a:ln w="158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l"/>
              <a:endParaRPr lang="zh-CN" altLang="en-US"/>
            </a:p>
          </p:txBody>
        </p:sp>
        <p:sp>
          <p:nvSpPr>
            <p:cNvPr id="18" name="Rectangle 10"/>
            <p:cNvSpPr>
              <a:spLocks noChangeArrowheads="1"/>
            </p:cNvSpPr>
            <p:nvPr/>
          </p:nvSpPr>
          <p:spPr bwMode="auto">
            <a:xfrm>
              <a:off x="3428992" y="2357430"/>
              <a:ext cx="714380" cy="714380"/>
            </a:xfrm>
            <a:prstGeom prst="rect">
              <a:avLst/>
            </a:prstGeom>
            <a:solidFill>
              <a:srgbClr val="33CCCC">
                <a:alpha val="50195"/>
              </a:srgbClr>
            </a:solidFill>
            <a:ln w="158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l"/>
              <a:endParaRPr lang="zh-CN" altLang="en-US"/>
            </a:p>
          </p:txBody>
        </p:sp>
        <p:sp>
          <p:nvSpPr>
            <p:cNvPr id="29" name="Rectangle 10"/>
            <p:cNvSpPr>
              <a:spLocks noChangeArrowheads="1"/>
            </p:cNvSpPr>
            <p:nvPr/>
          </p:nvSpPr>
          <p:spPr bwMode="auto">
            <a:xfrm>
              <a:off x="4143372" y="2357430"/>
              <a:ext cx="714380" cy="714380"/>
            </a:xfrm>
            <a:prstGeom prst="rect">
              <a:avLst/>
            </a:prstGeom>
            <a:solidFill>
              <a:srgbClr val="33CCCC">
                <a:alpha val="50195"/>
              </a:srgbClr>
            </a:solidFill>
            <a:ln w="158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l"/>
              <a:endParaRPr lang="zh-CN" altLang="en-US"/>
            </a:p>
          </p:txBody>
        </p:sp>
        <p:sp>
          <p:nvSpPr>
            <p:cNvPr id="30" name="Rectangle 10"/>
            <p:cNvSpPr>
              <a:spLocks noChangeArrowheads="1"/>
            </p:cNvSpPr>
            <p:nvPr/>
          </p:nvSpPr>
          <p:spPr bwMode="auto">
            <a:xfrm>
              <a:off x="4857752" y="2357430"/>
              <a:ext cx="714380" cy="714380"/>
            </a:xfrm>
            <a:prstGeom prst="rect">
              <a:avLst/>
            </a:prstGeom>
            <a:solidFill>
              <a:srgbClr val="33CCCC">
                <a:alpha val="50195"/>
              </a:srgbClr>
            </a:solidFill>
            <a:ln w="158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l"/>
              <a:endParaRPr lang="zh-CN" altLang="en-US"/>
            </a:p>
          </p:txBody>
        </p:sp>
        <p:sp>
          <p:nvSpPr>
            <p:cNvPr id="31" name="Rectangle 10"/>
            <p:cNvSpPr>
              <a:spLocks noChangeArrowheads="1"/>
            </p:cNvSpPr>
            <p:nvPr/>
          </p:nvSpPr>
          <p:spPr bwMode="auto">
            <a:xfrm>
              <a:off x="5572132" y="2357430"/>
              <a:ext cx="714380" cy="714380"/>
            </a:xfrm>
            <a:prstGeom prst="rect">
              <a:avLst/>
            </a:prstGeom>
            <a:solidFill>
              <a:srgbClr val="33CCCC">
                <a:alpha val="50195"/>
              </a:srgbClr>
            </a:solidFill>
            <a:ln w="158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l"/>
              <a:endParaRPr lang="zh-CN" altLang="en-US"/>
            </a:p>
          </p:txBody>
        </p:sp>
        <p:sp>
          <p:nvSpPr>
            <p:cNvPr id="32" name="Rectangle 10"/>
            <p:cNvSpPr>
              <a:spLocks noChangeArrowheads="1"/>
            </p:cNvSpPr>
            <p:nvPr/>
          </p:nvSpPr>
          <p:spPr bwMode="auto">
            <a:xfrm>
              <a:off x="6286512" y="2357430"/>
              <a:ext cx="714380" cy="714380"/>
            </a:xfrm>
            <a:prstGeom prst="rect">
              <a:avLst/>
            </a:prstGeom>
            <a:solidFill>
              <a:srgbClr val="33CCCC">
                <a:alpha val="50195"/>
              </a:srgbClr>
            </a:solidFill>
            <a:ln w="158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l"/>
              <a:endParaRPr lang="zh-CN" altLang="en-US"/>
            </a:p>
          </p:txBody>
        </p:sp>
      </p:grpSp>
      <p:sp>
        <p:nvSpPr>
          <p:cNvPr id="38" name="左大括号 37"/>
          <p:cNvSpPr/>
          <p:nvPr/>
        </p:nvSpPr>
        <p:spPr>
          <a:xfrm rot="5400000">
            <a:off x="6090285" y="363855"/>
            <a:ext cx="428625" cy="4987925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4095736" y="2071678"/>
            <a:ext cx="450059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</a:t>
            </a:r>
            <a:r>
              <a:rPr lang="zh-CN" altLang="en-US" sz="28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个边长为</a:t>
            </a:r>
            <a:r>
              <a:rPr lang="en-US" sz="28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厘米的正方形</a:t>
            </a:r>
            <a:endParaRPr lang="zh-CN" altLang="en-US" sz="28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charset="0"/>
            </a:endParaRPr>
          </a:p>
        </p:txBody>
      </p:sp>
      <p:sp>
        <p:nvSpPr>
          <p:cNvPr id="41" name="左大括号 40"/>
          <p:cNvSpPr/>
          <p:nvPr/>
        </p:nvSpPr>
        <p:spPr>
          <a:xfrm>
            <a:off x="3452794" y="3071810"/>
            <a:ext cx="357190" cy="1428761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2238348" y="3571876"/>
            <a:ext cx="121444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charset="0"/>
              </a:rPr>
              <a:t>摆</a:t>
            </a:r>
            <a:r>
              <a:rPr lang="en-US" altLang="zh-CN" sz="28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charset="0"/>
              </a:rPr>
              <a:t>2</a:t>
            </a:r>
            <a:r>
              <a:rPr lang="zh-CN" altLang="en-US" sz="28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charset="0"/>
              </a:rPr>
              <a:t>行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charset="0"/>
              </a:rPr>
              <a:t> </a:t>
            </a:r>
            <a:endParaRPr lang="zh-CN" altLang="en-US" sz="28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3809984" y="3786190"/>
            <a:ext cx="5000660" cy="714380"/>
            <a:chOff x="2000232" y="2357430"/>
            <a:chExt cx="5000660" cy="714380"/>
          </a:xfrm>
        </p:grpSpPr>
        <p:sp>
          <p:nvSpPr>
            <p:cNvPr id="44" name="Rectangle 10"/>
            <p:cNvSpPr>
              <a:spLocks noChangeArrowheads="1"/>
            </p:cNvSpPr>
            <p:nvPr/>
          </p:nvSpPr>
          <p:spPr bwMode="auto">
            <a:xfrm>
              <a:off x="2000232" y="2357430"/>
              <a:ext cx="714380" cy="714380"/>
            </a:xfrm>
            <a:prstGeom prst="rect">
              <a:avLst/>
            </a:prstGeom>
            <a:solidFill>
              <a:srgbClr val="33CCCC">
                <a:alpha val="50195"/>
              </a:srgbClr>
            </a:solidFill>
            <a:ln w="158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l"/>
              <a:endParaRPr lang="zh-CN" altLang="en-US"/>
            </a:p>
          </p:txBody>
        </p:sp>
        <p:sp>
          <p:nvSpPr>
            <p:cNvPr id="45" name="Rectangle 10"/>
            <p:cNvSpPr>
              <a:spLocks noChangeArrowheads="1"/>
            </p:cNvSpPr>
            <p:nvPr/>
          </p:nvSpPr>
          <p:spPr bwMode="auto">
            <a:xfrm>
              <a:off x="2714612" y="2357430"/>
              <a:ext cx="714380" cy="714380"/>
            </a:xfrm>
            <a:prstGeom prst="rect">
              <a:avLst/>
            </a:prstGeom>
            <a:solidFill>
              <a:srgbClr val="33CCCC">
                <a:alpha val="50195"/>
              </a:srgbClr>
            </a:solidFill>
            <a:ln w="158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l"/>
              <a:endParaRPr lang="zh-CN" altLang="en-US"/>
            </a:p>
          </p:txBody>
        </p:sp>
        <p:sp>
          <p:nvSpPr>
            <p:cNvPr id="46" name="Rectangle 10"/>
            <p:cNvSpPr>
              <a:spLocks noChangeArrowheads="1"/>
            </p:cNvSpPr>
            <p:nvPr/>
          </p:nvSpPr>
          <p:spPr bwMode="auto">
            <a:xfrm>
              <a:off x="3428992" y="2357430"/>
              <a:ext cx="714380" cy="714380"/>
            </a:xfrm>
            <a:prstGeom prst="rect">
              <a:avLst/>
            </a:prstGeom>
            <a:solidFill>
              <a:srgbClr val="33CCCC">
                <a:alpha val="50195"/>
              </a:srgbClr>
            </a:solidFill>
            <a:ln w="158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l"/>
              <a:endParaRPr lang="zh-CN" altLang="en-US"/>
            </a:p>
          </p:txBody>
        </p:sp>
        <p:sp>
          <p:nvSpPr>
            <p:cNvPr id="47" name="Rectangle 10"/>
            <p:cNvSpPr>
              <a:spLocks noChangeArrowheads="1"/>
            </p:cNvSpPr>
            <p:nvPr/>
          </p:nvSpPr>
          <p:spPr bwMode="auto">
            <a:xfrm>
              <a:off x="4143372" y="2357430"/>
              <a:ext cx="714380" cy="714380"/>
            </a:xfrm>
            <a:prstGeom prst="rect">
              <a:avLst/>
            </a:prstGeom>
            <a:solidFill>
              <a:srgbClr val="33CCCC">
                <a:alpha val="50195"/>
              </a:srgbClr>
            </a:solidFill>
            <a:ln w="158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l"/>
              <a:endParaRPr lang="zh-CN" altLang="en-US"/>
            </a:p>
          </p:txBody>
        </p:sp>
        <p:sp>
          <p:nvSpPr>
            <p:cNvPr id="48" name="Rectangle 10"/>
            <p:cNvSpPr>
              <a:spLocks noChangeArrowheads="1"/>
            </p:cNvSpPr>
            <p:nvPr/>
          </p:nvSpPr>
          <p:spPr bwMode="auto">
            <a:xfrm>
              <a:off x="4857752" y="2357430"/>
              <a:ext cx="714380" cy="714380"/>
            </a:xfrm>
            <a:prstGeom prst="rect">
              <a:avLst/>
            </a:prstGeom>
            <a:solidFill>
              <a:srgbClr val="33CCCC">
                <a:alpha val="50195"/>
              </a:srgbClr>
            </a:solidFill>
            <a:ln w="158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l"/>
              <a:endParaRPr lang="zh-CN" altLang="en-US"/>
            </a:p>
          </p:txBody>
        </p:sp>
        <p:sp>
          <p:nvSpPr>
            <p:cNvPr id="49" name="Rectangle 10"/>
            <p:cNvSpPr>
              <a:spLocks noChangeArrowheads="1"/>
            </p:cNvSpPr>
            <p:nvPr/>
          </p:nvSpPr>
          <p:spPr bwMode="auto">
            <a:xfrm>
              <a:off x="5572132" y="2357430"/>
              <a:ext cx="714380" cy="714380"/>
            </a:xfrm>
            <a:prstGeom prst="rect">
              <a:avLst/>
            </a:prstGeom>
            <a:solidFill>
              <a:srgbClr val="33CCCC">
                <a:alpha val="50195"/>
              </a:srgbClr>
            </a:solidFill>
            <a:ln w="158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l"/>
              <a:endParaRPr lang="zh-CN" altLang="en-US"/>
            </a:p>
          </p:txBody>
        </p:sp>
        <p:sp>
          <p:nvSpPr>
            <p:cNvPr id="50" name="Rectangle 10"/>
            <p:cNvSpPr>
              <a:spLocks noChangeArrowheads="1"/>
            </p:cNvSpPr>
            <p:nvPr/>
          </p:nvSpPr>
          <p:spPr bwMode="auto">
            <a:xfrm>
              <a:off x="6286512" y="2357430"/>
              <a:ext cx="714380" cy="714380"/>
            </a:xfrm>
            <a:prstGeom prst="rect">
              <a:avLst/>
            </a:prstGeom>
            <a:solidFill>
              <a:srgbClr val="33CCCC">
                <a:alpha val="50195"/>
              </a:srgbClr>
            </a:solidFill>
            <a:ln w="158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l"/>
              <a:endParaRPr lang="zh-CN" altLang="en-US"/>
            </a:p>
          </p:txBody>
        </p:sp>
      </p:grpSp>
      <p:sp>
        <p:nvSpPr>
          <p:cNvPr id="51" name="矩形 50"/>
          <p:cNvSpPr/>
          <p:nvPr/>
        </p:nvSpPr>
        <p:spPr>
          <a:xfrm>
            <a:off x="3392170" y="4998720"/>
            <a:ext cx="5824220" cy="583565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长方形面积</a:t>
            </a:r>
            <a:r>
              <a:rPr 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:</a:t>
            </a:r>
            <a:endParaRPr lang="zh-CN" altLang="en-US" sz="32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1026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4104"/>
          <a:stretch>
            <a:fillRect/>
          </a:stretch>
        </p:blipFill>
        <p:spPr bwMode="auto">
          <a:xfrm flipH="1">
            <a:off x="1647141" y="960671"/>
            <a:ext cx="2397174" cy="2366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5594350" y="5027295"/>
            <a:ext cx="12439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7×2=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727825" y="5029835"/>
            <a:ext cx="260032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14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平方厘米。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40" grpId="0"/>
      <p:bldP spid="41" grpId="0" bldLvl="0" animBg="1"/>
      <p:bldP spid="42" grpId="0"/>
      <p:bldP spid="51" grpId="0" bldLvl="0" animBg="1"/>
      <p:bldP spid="51" grpId="1" animBg="1"/>
      <p:bldP spid="6" grpId="0" bldLvl="0"/>
      <p:bldP spid="6" grpId="1"/>
      <p:bldP spid="7" grpId="0" bldLvl="0"/>
      <p:bldP spid="7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1334135" y="1353185"/>
            <a:ext cx="9523730" cy="3763645"/>
          </a:xfrm>
          <a:prstGeom prst="rect">
            <a:avLst/>
          </a:prstGeom>
          <a:solidFill>
            <a:schemeClr val="bg1"/>
          </a:solidFill>
          <a:ln w="57150">
            <a:solidFill>
              <a:srgbClr val="F00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1"/>
          <p:cNvSpPr>
            <a:spLocks noChangeArrowheads="1"/>
          </p:cNvSpPr>
          <p:nvPr/>
        </p:nvSpPr>
        <p:spPr bwMode="auto">
          <a:xfrm>
            <a:off x="3245867" y="645701"/>
            <a:ext cx="7236305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095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charset="-122"/>
              </a:rPr>
              <a:t>先量一量，再计算它们的面积。</a:t>
            </a:r>
            <a:endParaRPr lang="zh-CN" altLang="en-US" sz="3095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8"/>
          <p:cNvSpPr>
            <a:spLocks noChangeArrowheads="1"/>
          </p:cNvSpPr>
          <p:nvPr/>
        </p:nvSpPr>
        <p:spPr bwMode="auto">
          <a:xfrm>
            <a:off x="2422532" y="1757556"/>
            <a:ext cx="1740844" cy="696337"/>
          </a:xfrm>
          <a:prstGeom prst="rect">
            <a:avLst/>
          </a:prstGeom>
          <a:solidFill>
            <a:srgbClr val="99CCFF"/>
          </a:solidFill>
          <a:ln w="19050">
            <a:solidFill>
              <a:schemeClr val="tx1"/>
            </a:solidFill>
            <a:miter lim="800000"/>
          </a:ln>
        </p:spPr>
        <p:txBody>
          <a:bodyPr anchor="ctr"/>
          <a:lstStyle/>
          <a:p>
            <a:endParaRPr lang="zh-CN" altLang="en-US" sz="10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9"/>
          <p:cNvSpPr>
            <a:spLocks noChangeArrowheads="1"/>
          </p:cNvSpPr>
          <p:nvPr/>
        </p:nvSpPr>
        <p:spPr bwMode="auto">
          <a:xfrm>
            <a:off x="6970535" y="1583885"/>
            <a:ext cx="1044506" cy="1044506"/>
          </a:xfrm>
          <a:prstGeom prst="rect">
            <a:avLst/>
          </a:prstGeom>
          <a:solidFill>
            <a:srgbClr val="FF5050"/>
          </a:solidFill>
          <a:ln w="19050">
            <a:solidFill>
              <a:schemeClr val="tx1"/>
            </a:solidFill>
            <a:miter lim="800000"/>
          </a:ln>
        </p:spPr>
        <p:txBody>
          <a:bodyPr anchor="ctr"/>
          <a:lstStyle/>
          <a:p>
            <a:endParaRPr lang="zh-CN" altLang="en-US" sz="10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0" y="81915"/>
            <a:ext cx="3251835" cy="1131570"/>
            <a:chOff x="70" y="129"/>
            <a:chExt cx="5121" cy="1782"/>
          </a:xfrm>
        </p:grpSpPr>
        <p:pic>
          <p:nvPicPr>
            <p:cNvPr id="7" name="图片 6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8" name="图片 7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34" name="文本框 33"/>
          <p:cNvSpPr txBox="1"/>
          <p:nvPr/>
        </p:nvSpPr>
        <p:spPr>
          <a:xfrm>
            <a:off x="1611630" y="2792730"/>
            <a:ext cx="4850130" cy="521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00B0F0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sz="2800" b="1"/>
              <a:t>长方形的长是</a:t>
            </a:r>
            <a:endParaRPr lang="zh-CN" altLang="en-US" sz="2800" b="1"/>
          </a:p>
        </p:txBody>
      </p:sp>
      <p:sp>
        <p:nvSpPr>
          <p:cNvPr id="10" name="文本框 9"/>
          <p:cNvSpPr txBox="1"/>
          <p:nvPr/>
        </p:nvSpPr>
        <p:spPr>
          <a:xfrm>
            <a:off x="3837305" y="2792730"/>
            <a:ext cx="107823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>
                <a:solidFill>
                  <a:srgbClr val="00B0F0"/>
                </a:solidFill>
                <a:sym typeface="+mn-ea"/>
              </a:rPr>
              <a:t>5</a:t>
            </a:r>
            <a:r>
              <a:rPr lang="zh-CN" altLang="en-US" sz="2800" b="1">
                <a:solidFill>
                  <a:srgbClr val="00B0F0"/>
                </a:solidFill>
                <a:sym typeface="+mn-ea"/>
              </a:rPr>
              <a:t>厘米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611630" y="3314700"/>
            <a:ext cx="2552065" cy="521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00B0F0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sz="2800" b="1"/>
              <a:t>长方形的宽是</a:t>
            </a:r>
            <a:endParaRPr lang="zh-CN" altLang="en-US" sz="2800" b="1"/>
          </a:p>
        </p:txBody>
      </p:sp>
      <p:sp>
        <p:nvSpPr>
          <p:cNvPr id="12" name="文本框 11"/>
          <p:cNvSpPr txBox="1"/>
          <p:nvPr/>
        </p:nvSpPr>
        <p:spPr>
          <a:xfrm>
            <a:off x="3837305" y="3314700"/>
            <a:ext cx="107823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>
                <a:solidFill>
                  <a:srgbClr val="00B0F0"/>
                </a:solidFill>
                <a:sym typeface="+mn-ea"/>
              </a:rPr>
              <a:t>2</a:t>
            </a:r>
            <a:r>
              <a:rPr lang="zh-CN" altLang="en-US" sz="2800" b="1">
                <a:solidFill>
                  <a:srgbClr val="00B0F0"/>
                </a:solidFill>
                <a:sym typeface="+mn-ea"/>
              </a:rPr>
              <a:t>厘米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717675" y="3961130"/>
            <a:ext cx="1297305" cy="521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00B0F0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B0F0"/>
                </a:solidFill>
              </a:rPr>
              <a:t>面积</a:t>
            </a:r>
            <a:r>
              <a:rPr lang="en-US" altLang="zh-CN" sz="2800" b="1">
                <a:solidFill>
                  <a:srgbClr val="00B0F0"/>
                </a:solidFill>
              </a:rPr>
              <a:t>=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753360" y="3961130"/>
            <a:ext cx="11772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800" b="1">
                <a:solidFill>
                  <a:srgbClr val="00B0F0"/>
                </a:solidFill>
                <a:sym typeface="+mn-ea"/>
              </a:rPr>
              <a:t>5</a:t>
            </a:r>
            <a:r>
              <a:rPr lang="en-US" sz="2800" b="1">
                <a:solidFill>
                  <a:srgbClr val="00B0F0"/>
                </a:solidFill>
                <a:latin typeface="Arial" panose="020B0604020202020204" pitchFamily="34" charset="0"/>
                <a:sym typeface="+mn-ea"/>
              </a:rPr>
              <a:t>×2=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837305" y="3961130"/>
            <a:ext cx="26885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>
                <a:solidFill>
                  <a:srgbClr val="00B0F0"/>
                </a:solidFill>
                <a:sym typeface="+mn-ea"/>
              </a:rPr>
              <a:t>10</a:t>
            </a:r>
            <a:r>
              <a:rPr lang="zh-CN" altLang="en-US" sz="2800" b="1">
                <a:solidFill>
                  <a:srgbClr val="00B0F0"/>
                </a:solidFill>
                <a:sym typeface="+mn-ea"/>
              </a:rPr>
              <a:t>（平方厘米）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339205" y="2889885"/>
            <a:ext cx="2820670" cy="521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00B0F0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sz="2800" b="1"/>
              <a:t>正方形的边长是</a:t>
            </a:r>
            <a:endParaRPr lang="zh-CN" altLang="en-US" sz="2800" b="1"/>
          </a:p>
        </p:txBody>
      </p:sp>
      <p:sp>
        <p:nvSpPr>
          <p:cNvPr id="17" name="文本框 16"/>
          <p:cNvSpPr txBox="1"/>
          <p:nvPr/>
        </p:nvSpPr>
        <p:spPr>
          <a:xfrm>
            <a:off x="8941435" y="2889885"/>
            <a:ext cx="107823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sym typeface="+mn-ea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厘米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461760" y="3440430"/>
            <a:ext cx="1297305" cy="521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00B0F0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面积</a:t>
            </a:r>
            <a:r>
              <a:rPr lang="en-US" altLang="zh-CN" sz="2800" b="1">
                <a:solidFill>
                  <a:srgbClr val="FF0000"/>
                </a:solidFill>
              </a:rPr>
              <a:t>=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445375" y="3477895"/>
            <a:ext cx="11772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3×3=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496935" y="3458210"/>
            <a:ext cx="250825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sym typeface="+mn-ea"/>
              </a:rPr>
              <a:t>9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（平方厘米）</a:t>
            </a:r>
          </a:p>
        </p:txBody>
      </p:sp>
      <p:pic>
        <p:nvPicPr>
          <p:cNvPr id="22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573"/>
          <a:stretch>
            <a:fillRect/>
          </a:stretch>
        </p:blipFill>
        <p:spPr bwMode="auto">
          <a:xfrm>
            <a:off x="9357995" y="4127545"/>
            <a:ext cx="2711450" cy="2567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AutoShape 27"/>
          <p:cNvSpPr>
            <a:spLocks noChangeArrowheads="1"/>
          </p:cNvSpPr>
          <p:nvPr/>
        </p:nvSpPr>
        <p:spPr bwMode="auto">
          <a:xfrm flipH="1">
            <a:off x="5782310" y="4774565"/>
            <a:ext cx="3809365" cy="1542415"/>
          </a:xfrm>
          <a:prstGeom prst="wedgeRoundRectCallout">
            <a:avLst>
              <a:gd name="adj1" fmla="val -62102"/>
              <a:gd name="adj2" fmla="val -2374"/>
              <a:gd name="adj3" fmla="val 16667"/>
            </a:avLst>
          </a:prstGeom>
          <a:ln w="28575">
            <a:solidFill>
              <a:srgbClr val="F00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320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sz="2320" dirty="0">
                <a:latin typeface="楷体" panose="02010609060101010101" charset="-122"/>
                <a:ea typeface="楷体" panose="02010609060101010101" charset="-122"/>
              </a:rPr>
              <a:t>右图是什么图形?</a:t>
            </a:r>
          </a:p>
          <a:p>
            <a:pPr>
              <a:defRPr/>
            </a:pPr>
            <a:endParaRPr lang="zh-CN" altLang="en-US" sz="2320" b="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130290" y="5401945"/>
            <a:ext cx="3461385" cy="8039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altLang="zh-CN" sz="232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sz="232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你能自己得出正方形的面积计算公式吗</a:t>
            </a:r>
            <a:r>
              <a:rPr lang="en-US" sz="232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zh-CN" altLang="en-US" sz="232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4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20" grpId="0"/>
      <p:bldP spid="20" grpId="1"/>
      <p:bldP spid="21" grpId="0"/>
      <p:bldP spid="21" grpId="1"/>
      <p:bldP spid="38" grpId="0" bldLvl="0" animBg="1"/>
      <p:bldP spid="38" grpId="1" animBg="1"/>
      <p:bldP spid="100" grpId="0"/>
      <p:bldP spid="100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1334135" y="1393190"/>
            <a:ext cx="9523730" cy="4616450"/>
          </a:xfrm>
          <a:prstGeom prst="rect">
            <a:avLst/>
          </a:prstGeom>
          <a:solidFill>
            <a:schemeClr val="bg1"/>
          </a:solidFill>
          <a:ln w="57150">
            <a:solidFill>
              <a:srgbClr val="F00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9"/>
          <p:cNvSpPr>
            <a:spLocks noChangeArrowheads="1"/>
          </p:cNvSpPr>
          <p:nvPr/>
        </p:nvSpPr>
        <p:spPr bwMode="auto">
          <a:xfrm>
            <a:off x="2203590" y="1711520"/>
            <a:ext cx="1044506" cy="1044506"/>
          </a:xfrm>
          <a:prstGeom prst="rect">
            <a:avLst/>
          </a:prstGeom>
          <a:solidFill>
            <a:srgbClr val="FF5050"/>
          </a:solidFill>
          <a:ln w="19050">
            <a:solidFill>
              <a:schemeClr val="tx1"/>
            </a:solidFill>
            <a:miter lim="800000"/>
          </a:ln>
        </p:spPr>
        <p:txBody>
          <a:bodyPr anchor="ctr"/>
          <a:lstStyle/>
          <a:p>
            <a:endParaRPr lang="zh-CN" altLang="en-US" sz="10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0" y="81915"/>
            <a:ext cx="3251835" cy="1131570"/>
            <a:chOff x="70" y="129"/>
            <a:chExt cx="5121" cy="1782"/>
          </a:xfrm>
        </p:grpSpPr>
        <p:pic>
          <p:nvPicPr>
            <p:cNvPr id="7" name="图片 6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8" name="图片 7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6" name="文本框 15"/>
          <p:cNvSpPr txBox="1"/>
          <p:nvPr/>
        </p:nvSpPr>
        <p:spPr>
          <a:xfrm>
            <a:off x="1988185" y="2936240"/>
            <a:ext cx="2820670" cy="521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00B0F0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sz="2800" b="1"/>
              <a:t>正方形的边长是</a:t>
            </a:r>
            <a:endParaRPr lang="zh-CN" altLang="en-US" sz="2800" b="1"/>
          </a:p>
        </p:txBody>
      </p:sp>
      <p:sp>
        <p:nvSpPr>
          <p:cNvPr id="17" name="文本框 16"/>
          <p:cNvSpPr txBox="1"/>
          <p:nvPr/>
        </p:nvSpPr>
        <p:spPr>
          <a:xfrm>
            <a:off x="4566285" y="2974340"/>
            <a:ext cx="107823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sym typeface="+mn-ea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厘米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077085" y="3440430"/>
            <a:ext cx="1297305" cy="521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00B0F0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面积</a:t>
            </a:r>
            <a:r>
              <a:rPr lang="en-US" altLang="zh-CN" sz="2800" b="1">
                <a:solidFill>
                  <a:srgbClr val="FF0000"/>
                </a:solidFill>
              </a:rPr>
              <a:t>=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060700" y="3477895"/>
            <a:ext cx="11772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3×3=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112260" y="3458210"/>
            <a:ext cx="250825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sym typeface="+mn-ea"/>
              </a:rPr>
              <a:t>9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（平方厘米）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6130290" y="5401945"/>
            <a:ext cx="3461385" cy="447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altLang="zh-CN" sz="232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endParaRPr lang="zh-CN" altLang="en-US" sz="232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3" name="AutoShape 27"/>
          <p:cNvSpPr>
            <a:spLocks noChangeArrowheads="1"/>
          </p:cNvSpPr>
          <p:nvPr/>
        </p:nvSpPr>
        <p:spPr bwMode="auto">
          <a:xfrm>
            <a:off x="2077085" y="4364990"/>
            <a:ext cx="5889625" cy="1102360"/>
          </a:xfrm>
          <a:prstGeom prst="wedgeRoundRectCallout">
            <a:avLst>
              <a:gd name="adj1" fmla="val -49623"/>
              <a:gd name="adj2" fmla="val -13420"/>
              <a:gd name="adj3" fmla="val 16667"/>
            </a:avLst>
          </a:prstGeom>
          <a:solidFill>
            <a:srgbClr val="FF0000"/>
          </a:solidFill>
          <a:ln w="1905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正方形面积=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958715" y="4441190"/>
            <a:ext cx="235077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defRPr/>
            </a:pPr>
            <a:r>
              <a:rPr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边长×边长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1"/>
      <p:bldP spid="17" grpId="1"/>
      <p:bldP spid="18" grpId="1"/>
      <p:bldP spid="20" grpId="1"/>
      <p:bldP spid="21" grpId="1"/>
      <p:bldP spid="100" grpId="0"/>
      <p:bldP spid="100" grpId="1"/>
      <p:bldP spid="43" grpId="0" bldLvl="0" animBg="1"/>
      <p:bldP spid="23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4" name="图片 3" descr="图片7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5" name="图片 4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81" name="云形 80"/>
          <p:cNvSpPr/>
          <p:nvPr/>
        </p:nvSpPr>
        <p:spPr>
          <a:xfrm>
            <a:off x="5708650" y="3745865"/>
            <a:ext cx="4492625" cy="2667000"/>
          </a:xfrm>
          <a:prstGeom prst="cloud">
            <a:avLst/>
          </a:prstGeom>
          <a:solidFill>
            <a:srgbClr val="86D0D8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sz="2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75265" y="3746500"/>
            <a:ext cx="1304925" cy="2856230"/>
          </a:xfrm>
          <a:prstGeom prst="rect">
            <a:avLst/>
          </a:prstGeom>
        </p:spPr>
      </p:pic>
      <p:pic>
        <p:nvPicPr>
          <p:cNvPr id="179" name="图片 17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748790" y="-488950"/>
            <a:ext cx="8181975" cy="5501005"/>
          </a:xfrm>
          <a:prstGeom prst="rect">
            <a:avLst/>
          </a:prstGeom>
        </p:spPr>
      </p:pic>
      <p:pic>
        <p:nvPicPr>
          <p:cNvPr id="178" name="图片 17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745" y="1856105"/>
            <a:ext cx="3534410" cy="500189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437255" y="1480820"/>
            <a:ext cx="5080000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266700"/>
            <a:r>
              <a:rPr sz="4000" b="1">
                <a:solidFill>
                  <a:srgbClr val="0070C0"/>
                </a:solidFill>
                <a:cs typeface="方正书宋_GBK" charset="0"/>
              </a:rPr>
              <a:t>同学们认识了面积和面积单位。什么叫做面积?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111875" y="4390390"/>
            <a:ext cx="426339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sz="3200" b="1">
                <a:solidFill>
                  <a:srgbClr val="FF0000"/>
                </a:solidFill>
                <a:cs typeface="方正书宋_GBK" charset="0"/>
              </a:rPr>
              <a:t>物体(忽略高度)表面或封闭图形的大小,叫做它的面积。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bldLvl="0" animBg="1"/>
      <p:bldP spid="7" grpId="0"/>
      <p:bldP spid="7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024298" y="500042"/>
            <a:ext cx="3815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67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页做一做。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309786" y="1285860"/>
            <a:ext cx="7929618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一张长方形的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A4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纸（ 如下图），它的面积是多少平方厘米 ？</a:t>
            </a:r>
            <a:endParaRPr lang="zh-CN" altLang="en-US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523356" y="3003230"/>
            <a:ext cx="14116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30×21</a:t>
            </a:r>
            <a:endParaRPr lang="en-US" altLang="en-US" sz="3200" b="1" dirty="0" smtClean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2237713" y="2357430"/>
            <a:ext cx="3391752" cy="2143140"/>
            <a:chOff x="1000100" y="2357430"/>
            <a:chExt cx="3391752" cy="2143140"/>
          </a:xfrm>
        </p:grpSpPr>
        <p:sp>
          <p:nvSpPr>
            <p:cNvPr id="26" name="矩形 25"/>
            <p:cNvSpPr/>
            <p:nvPr/>
          </p:nvSpPr>
          <p:spPr>
            <a:xfrm>
              <a:off x="1000100" y="2928934"/>
              <a:ext cx="2643206" cy="1571636"/>
            </a:xfrm>
            <a:prstGeom prst="rect">
              <a:avLst/>
            </a:prstGeom>
            <a:solidFill>
              <a:srgbClr val="00B0F0"/>
            </a:solidFill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Text Box 2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28728" y="2357430"/>
              <a:ext cx="2000264" cy="5835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7030A0"/>
                  </a:solidFill>
                  <a:latin typeface="+mn-ea"/>
                  <a:ea typeface="+mn-ea"/>
                </a:rPr>
                <a:t> </a:t>
              </a:r>
              <a:r>
                <a:rPr lang="en-US" altLang="zh-CN" sz="3200" b="1" dirty="0" smtClean="0">
                  <a:solidFill>
                    <a:srgbClr val="7030A0"/>
                  </a:solidFill>
                  <a:latin typeface="+mn-ea"/>
                  <a:ea typeface="+mn-ea"/>
                </a:rPr>
                <a:t>30</a:t>
              </a:r>
              <a:r>
                <a:rPr lang="zh-CN" altLang="en-US" sz="3200" b="1" dirty="0" smtClean="0">
                  <a:solidFill>
                    <a:srgbClr val="7030A0"/>
                  </a:solidFill>
                  <a:latin typeface="+mn-ea"/>
                  <a:ea typeface="+mn-ea"/>
                </a:rPr>
                <a:t>厘米</a:t>
              </a:r>
              <a:endParaRPr lang="zh-CN" altLang="en-US" sz="3200" b="1" dirty="0">
                <a:solidFill>
                  <a:srgbClr val="7030A0"/>
                </a:solidFill>
                <a:latin typeface="+mn-ea"/>
                <a:ea typeface="+mn-ea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716847" y="2928934"/>
              <a:ext cx="675005" cy="157163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7030A0"/>
                  </a:solidFill>
                  <a:latin typeface="+mn-ea"/>
                  <a:ea typeface="+mn-ea"/>
                </a:rPr>
                <a:t>21</a:t>
              </a:r>
              <a:r>
                <a:rPr lang="zh-CN" altLang="en-US" sz="3200" dirty="0" smtClean="0">
                  <a:solidFill>
                    <a:srgbClr val="7030A0"/>
                  </a:solidFill>
                  <a:latin typeface="+mn-ea"/>
                  <a:ea typeface="+mn-ea"/>
                </a:rPr>
                <a:t>厘米</a:t>
              </a:r>
              <a:endParaRPr lang="zh-CN" altLang="en-US" sz="3200" dirty="0">
                <a:solidFill>
                  <a:srgbClr val="7030A0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5916933" y="4044318"/>
            <a:ext cx="584517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 ：它的面积是</a:t>
            </a:r>
            <a:r>
              <a:rPr lang="en-US" altLang="zh-CN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630 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平方厘米。</a:t>
            </a: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0" y="81915"/>
            <a:ext cx="3251835" cy="1131570"/>
            <a:chOff x="70" y="129"/>
            <a:chExt cx="5121" cy="1782"/>
          </a:xfrm>
        </p:grpSpPr>
        <p:pic>
          <p:nvPicPr>
            <p:cNvPr id="7" name="图片 6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8" name="图片 7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3" name="文本框 2"/>
          <p:cNvSpPr txBox="1"/>
          <p:nvPr/>
        </p:nvSpPr>
        <p:spPr>
          <a:xfrm>
            <a:off x="7781925" y="3012440"/>
            <a:ext cx="304673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=630(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平方厘米</a:t>
            </a:r>
            <a:r>
              <a:rPr 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)</a:t>
            </a:r>
            <a:endParaRPr lang="en-US" altLang="en-US" sz="3200" b="1" dirty="0" smtClean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9" grpId="1"/>
      <p:bldP spid="33" grpId="0"/>
      <p:bldP spid="3" grpId="0"/>
      <p:bldP spid="3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>
            <a:spLocks noChangeArrowheads="1"/>
          </p:cNvSpPr>
          <p:nvPr/>
        </p:nvSpPr>
        <p:spPr bwMode="auto">
          <a:xfrm>
            <a:off x="1442491" y="1145113"/>
            <a:ext cx="9723228" cy="1522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95" dirty="0" smtClean="0">
                <a:solidFill>
                  <a:srgbClr val="000000"/>
                </a:solidFill>
                <a:latin typeface="+mn-ea"/>
                <a:sym typeface="黑体" panose="02010609060101010101" charset="-122"/>
              </a:rPr>
              <a:t>   </a:t>
            </a:r>
            <a:r>
              <a:rPr lang="zh-CN" altLang="en-US" sz="3095" dirty="0" smtClean="0">
                <a:solidFill>
                  <a:srgbClr val="000000"/>
                </a:solidFill>
                <a:latin typeface="+mn-ea"/>
                <a:sym typeface="黑体" panose="02010609060101010101" charset="-122"/>
              </a:rPr>
              <a:t>数学</a:t>
            </a:r>
            <a:r>
              <a:rPr lang="zh-CN" altLang="en-US" sz="3095" dirty="0">
                <a:solidFill>
                  <a:srgbClr val="000000"/>
                </a:solidFill>
                <a:latin typeface="+mn-ea"/>
                <a:sym typeface="黑体" panose="02010609060101010101" charset="-122"/>
              </a:rPr>
              <a:t>书封面的长大约是</a:t>
            </a:r>
            <a:r>
              <a:rPr lang="en-US" altLang="zh-CN" sz="3095" dirty="0">
                <a:solidFill>
                  <a:srgbClr val="000000"/>
                </a:solidFill>
                <a:latin typeface="+mn-ea"/>
                <a:sym typeface="黑体" panose="02010609060101010101" charset="-122"/>
              </a:rPr>
              <a:t>26</a:t>
            </a:r>
            <a:r>
              <a:rPr lang="zh-CN" altLang="en-US" sz="3095" dirty="0">
                <a:solidFill>
                  <a:srgbClr val="000000"/>
                </a:solidFill>
                <a:latin typeface="+mn-ea"/>
                <a:sym typeface="黑体" panose="02010609060101010101" charset="-122"/>
              </a:rPr>
              <a:t>厘米，宽大约是</a:t>
            </a:r>
            <a:r>
              <a:rPr lang="en-US" altLang="zh-CN" sz="3095" dirty="0">
                <a:solidFill>
                  <a:srgbClr val="000000"/>
                </a:solidFill>
                <a:latin typeface="+mn-ea"/>
                <a:sym typeface="黑体" panose="02010609060101010101" charset="-122"/>
              </a:rPr>
              <a:t>18</a:t>
            </a:r>
            <a:r>
              <a:rPr lang="zh-CN" altLang="en-US" sz="3095" dirty="0">
                <a:solidFill>
                  <a:srgbClr val="000000"/>
                </a:solidFill>
                <a:latin typeface="+mn-ea"/>
                <a:sym typeface="黑体" panose="02010609060101010101" charset="-122"/>
              </a:rPr>
              <a:t>厘米。数学书封面的面积大约是多少平方厘米？</a:t>
            </a:r>
            <a:endParaRPr lang="zh-CN" altLang="en-US" sz="3095" dirty="0">
              <a:latin typeface="+mn-ea"/>
            </a:endParaRPr>
          </a:p>
        </p:txBody>
      </p:sp>
      <p:sp>
        <p:nvSpPr>
          <p:cNvPr id="4" name="TextBox 12"/>
          <p:cNvSpPr>
            <a:spLocks noChangeArrowheads="1"/>
          </p:cNvSpPr>
          <p:nvPr/>
        </p:nvSpPr>
        <p:spPr bwMode="auto">
          <a:xfrm>
            <a:off x="4736171" y="3533682"/>
            <a:ext cx="202311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26×18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＝</a:t>
            </a:r>
          </a:p>
        </p:txBody>
      </p:sp>
      <p:sp>
        <p:nvSpPr>
          <p:cNvPr id="5" name="TextBox 13"/>
          <p:cNvSpPr>
            <a:spLocks noChangeArrowheads="1"/>
          </p:cNvSpPr>
          <p:nvPr/>
        </p:nvSpPr>
        <p:spPr bwMode="auto">
          <a:xfrm>
            <a:off x="4078605" y="4624705"/>
            <a:ext cx="744791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答：数学书封面的面积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大约是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468</a:t>
            </a:r>
          </a:p>
          <a:p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 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 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平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方厘米。</a:t>
            </a:r>
          </a:p>
        </p:txBody>
      </p:sp>
      <p:pic>
        <p:nvPicPr>
          <p:cNvPr id="6" name="Picture 14" descr="u5jx0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407" r="21277"/>
          <a:stretch>
            <a:fillRect/>
          </a:stretch>
        </p:blipFill>
        <p:spPr bwMode="auto">
          <a:xfrm>
            <a:off x="1442436" y="2947828"/>
            <a:ext cx="2221605" cy="301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0" y="81915"/>
            <a:ext cx="3251835" cy="1131570"/>
            <a:chOff x="70" y="129"/>
            <a:chExt cx="5121" cy="1782"/>
          </a:xfrm>
        </p:grpSpPr>
        <p:pic>
          <p:nvPicPr>
            <p:cNvPr id="8" name="图片 7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9" name="图片 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1" name="文本框 10"/>
          <p:cNvSpPr txBox="1"/>
          <p:nvPr/>
        </p:nvSpPr>
        <p:spPr>
          <a:xfrm>
            <a:off x="6684010" y="3533775"/>
            <a:ext cx="362902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468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（平方厘米）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  <p:bldP spid="5" grpId="0" bldLvl="0"/>
      <p:bldP spid="11" grpId="0" bldLvl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>
            <a:spLocks noChangeArrowheads="1"/>
          </p:cNvSpPr>
          <p:nvPr/>
        </p:nvSpPr>
        <p:spPr bwMode="auto">
          <a:xfrm>
            <a:off x="1067568" y="1213970"/>
            <a:ext cx="10314329" cy="56832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095" dirty="0">
                <a:solidFill>
                  <a:srgbClr val="000000"/>
                </a:solidFill>
                <a:latin typeface="黑体" panose="02010609060101010101" charset="-122"/>
                <a:sym typeface="黑体" panose="02010609060101010101" charset="-122"/>
              </a:rPr>
              <a:t>利用数学书封面的面积，估计一下你的课桌面的面积。</a:t>
            </a:r>
            <a:endParaRPr lang="zh-CN" altLang="en-US" sz="1935" dirty="0">
              <a:ea typeface="宋体" panose="02010600030101010101" pitchFamily="2" charset="-122"/>
            </a:endParaRPr>
          </a:p>
        </p:txBody>
      </p:sp>
      <p:pic>
        <p:nvPicPr>
          <p:cNvPr id="4" name="Picture 27" descr="未标题-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4363" y="2376686"/>
            <a:ext cx="2619861" cy="2815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2"/>
          <p:cNvSpPr>
            <a:spLocks noChangeArrowheads="1"/>
          </p:cNvSpPr>
          <p:nvPr/>
        </p:nvSpPr>
        <p:spPr bwMode="auto">
          <a:xfrm>
            <a:off x="922655" y="2227580"/>
            <a:ext cx="7798435" cy="1522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00B0F0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95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  </a:t>
            </a:r>
            <a:r>
              <a:rPr lang="zh-CN" altLang="en-US" sz="3095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可以目测几本数学书能平铺在桌面上，也可以用一本数学书放在桌面上比一比。</a:t>
            </a:r>
          </a:p>
        </p:txBody>
      </p:sp>
      <p:sp>
        <p:nvSpPr>
          <p:cNvPr id="6" name="TextBox 2"/>
          <p:cNvSpPr>
            <a:spLocks noChangeArrowheads="1"/>
          </p:cNvSpPr>
          <p:nvPr/>
        </p:nvSpPr>
        <p:spPr bwMode="auto">
          <a:xfrm>
            <a:off x="922889" y="3919578"/>
            <a:ext cx="7191473" cy="1522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00B0F0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95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  </a:t>
            </a:r>
            <a:r>
              <a:rPr lang="zh-CN" altLang="en-US" sz="3095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估计结果</a:t>
            </a:r>
            <a:r>
              <a:rPr lang="zh-CN" altLang="en-US" sz="3095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：大约有</a:t>
            </a:r>
            <a:r>
              <a:rPr lang="en-US" altLang="zh-CN" sz="3095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5</a:t>
            </a:r>
            <a:r>
              <a:rPr lang="zh-CN" altLang="en-US" sz="3095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个数学书封面的面积那么大。</a:t>
            </a: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0" y="81915"/>
            <a:ext cx="3251835" cy="1131570"/>
            <a:chOff x="70" y="129"/>
            <a:chExt cx="5121" cy="1782"/>
          </a:xfrm>
        </p:grpSpPr>
        <p:pic>
          <p:nvPicPr>
            <p:cNvPr id="8" name="图片 7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9" name="图片 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7345" y="1577975"/>
            <a:ext cx="11005185" cy="4616450"/>
          </a:xfrm>
          <a:prstGeom prst="rect">
            <a:avLst/>
          </a:prstGeom>
          <a:solidFill>
            <a:schemeClr val="bg1"/>
          </a:solidFill>
          <a:ln w="57150">
            <a:solidFill>
              <a:srgbClr val="F00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4799965" y="501650"/>
            <a:ext cx="541972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计算下面各图形的面积。</a:t>
            </a:r>
          </a:p>
          <a:p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单位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: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厘米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369369" y="1699245"/>
            <a:ext cx="2919095" cy="1857388"/>
            <a:chOff x="-1276676" y="1462390"/>
            <a:chExt cx="2919095" cy="1857388"/>
          </a:xfrm>
        </p:grpSpPr>
        <p:sp>
          <p:nvSpPr>
            <p:cNvPr id="19" name="矩形 18"/>
            <p:cNvSpPr/>
            <p:nvPr/>
          </p:nvSpPr>
          <p:spPr>
            <a:xfrm>
              <a:off x="-572159" y="1891018"/>
              <a:ext cx="2214578" cy="1428760"/>
            </a:xfrm>
            <a:prstGeom prst="rect">
              <a:avLst/>
            </a:prstGeom>
            <a:solidFill>
              <a:srgbClr val="C9C9ED"/>
            </a:solidFill>
            <a:ln>
              <a:solidFill>
                <a:srgbClr val="7030A0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-1276676" y="2248207"/>
              <a:ext cx="71438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ea typeface="楷体_GB2312"/>
                </a:rPr>
                <a:t>12</a:t>
              </a:r>
              <a:endParaRPr lang="zh-CN" altLang="en-US" sz="2800" dirty="0">
                <a:ea typeface="楷体_GB2312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23184" y="1462390"/>
              <a:ext cx="71438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ea typeface="楷体_GB2312"/>
                </a:rPr>
                <a:t>16</a:t>
              </a:r>
              <a:endParaRPr lang="zh-CN" altLang="en-US" sz="2800" dirty="0">
                <a:ea typeface="楷体_GB231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791497" y="2182495"/>
            <a:ext cx="1633120" cy="1158350"/>
            <a:chOff x="6582218" y="3435562"/>
            <a:chExt cx="1633120" cy="1158350"/>
          </a:xfrm>
        </p:grpSpPr>
        <p:sp>
          <p:nvSpPr>
            <p:cNvPr id="20" name="矩形 19"/>
            <p:cNvSpPr/>
            <p:nvPr/>
          </p:nvSpPr>
          <p:spPr>
            <a:xfrm rot="2157936">
              <a:off x="6582218" y="3435562"/>
              <a:ext cx="1117852" cy="1126571"/>
            </a:xfrm>
            <a:prstGeom prst="rect">
              <a:avLst/>
            </a:prstGeom>
            <a:solidFill>
              <a:srgbClr val="84AEE1"/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715272" y="4071942"/>
              <a:ext cx="500066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ea typeface="楷体_GB2312"/>
                </a:rPr>
                <a:t>8</a:t>
              </a:r>
              <a:endParaRPr lang="zh-CN" altLang="en-US" sz="2800" dirty="0">
                <a:solidFill>
                  <a:schemeClr val="tx1"/>
                </a:solidFill>
                <a:ea typeface="楷体_GB231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684554" y="1890722"/>
            <a:ext cx="1785950" cy="1664472"/>
            <a:chOff x="1285852" y="4715390"/>
            <a:chExt cx="1785950" cy="1664472"/>
          </a:xfrm>
        </p:grpSpPr>
        <p:sp>
          <p:nvSpPr>
            <p:cNvPr id="21" name="矩形 20"/>
            <p:cNvSpPr/>
            <p:nvPr/>
          </p:nvSpPr>
          <p:spPr>
            <a:xfrm rot="18739956">
              <a:off x="1464614" y="5268697"/>
              <a:ext cx="1463804" cy="357190"/>
            </a:xfrm>
            <a:prstGeom prst="rect">
              <a:avLst/>
            </a:prstGeom>
            <a:solidFill>
              <a:srgbClr val="E7F5B9"/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357422" y="5500702"/>
              <a:ext cx="71438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ea typeface="楷体_GB2312"/>
                </a:rPr>
                <a:t>9</a:t>
              </a:r>
              <a:endParaRPr lang="zh-CN" altLang="en-US" sz="2800" dirty="0">
                <a:ea typeface="楷体_GB231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285852" y="5857892"/>
              <a:ext cx="428628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ea typeface="楷体_GB2312"/>
                </a:rPr>
                <a:t>2</a:t>
              </a:r>
              <a:endParaRPr lang="zh-CN" altLang="en-US" sz="2800" dirty="0">
                <a:ea typeface="楷体_GB231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770890" y="4013200"/>
            <a:ext cx="166814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16×12=</a:t>
            </a:r>
            <a:endParaRPr lang="en-US" altLang="en-US" sz="28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972685" y="4013200"/>
            <a:ext cx="135191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8×8=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</a:p>
        </p:txBody>
      </p:sp>
      <p:sp>
        <p:nvSpPr>
          <p:cNvPr id="38" name="矩形 37"/>
          <p:cNvSpPr/>
          <p:nvPr/>
        </p:nvSpPr>
        <p:spPr>
          <a:xfrm>
            <a:off x="8235315" y="4074795"/>
            <a:ext cx="152082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9×2=</a:t>
            </a:r>
            <a:endParaRPr lang="zh-CN" altLang="en-US" sz="32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6287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511443" y="42280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0" y="76200"/>
            <a:ext cx="3260090" cy="1286510"/>
            <a:chOff x="59" y="76"/>
            <a:chExt cx="5134" cy="2026"/>
          </a:xfrm>
        </p:grpSpPr>
        <p:pic>
          <p:nvPicPr>
            <p:cNvPr id="12" name="图片 11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3" name="图片 12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cxnSp>
        <p:nvCxnSpPr>
          <p:cNvPr id="21511" name="直接连接符 24"/>
          <p:cNvCxnSpPr/>
          <p:nvPr/>
        </p:nvCxnSpPr>
        <p:spPr>
          <a:xfrm>
            <a:off x="715645" y="4713605"/>
            <a:ext cx="3672840" cy="1905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5" name="直接连接符 24"/>
          <p:cNvCxnSpPr/>
          <p:nvPr/>
        </p:nvCxnSpPr>
        <p:spPr>
          <a:xfrm>
            <a:off x="4890008" y="4715511"/>
            <a:ext cx="3019426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6" name="直接连接符 24"/>
          <p:cNvCxnSpPr/>
          <p:nvPr/>
        </p:nvCxnSpPr>
        <p:spPr>
          <a:xfrm>
            <a:off x="8085328" y="4715511"/>
            <a:ext cx="3019426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7" name="文本框 6"/>
          <p:cNvSpPr txBox="1"/>
          <p:nvPr/>
        </p:nvSpPr>
        <p:spPr>
          <a:xfrm>
            <a:off x="1985645" y="4013200"/>
            <a:ext cx="254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192(平方厘米)</a:t>
            </a:r>
            <a:r>
              <a:rPr lang="zh-CN" altLang="en-US" b="1">
                <a:solidFill>
                  <a:srgbClr val="FF0000"/>
                </a:solidFill>
              </a:rPr>
              <a:t>　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904865" y="4074795"/>
            <a:ext cx="254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64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(平方厘米)</a:t>
            </a:r>
            <a:r>
              <a:rPr lang="zh-CN" altLang="en-US" b="1">
                <a:solidFill>
                  <a:srgbClr val="FF0000"/>
                </a:solidFill>
              </a:rPr>
              <a:t>　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188450" y="4063365"/>
            <a:ext cx="254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1</a:t>
            </a:r>
            <a:r>
              <a:rPr lang="en-US" alt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8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(平方厘米)</a:t>
            </a:r>
            <a:r>
              <a:rPr lang="zh-CN" altLang="en-US" b="1">
                <a:solidFill>
                  <a:srgbClr val="FF0000"/>
                </a:solidFill>
              </a:rPr>
              <a:t>　</a:t>
            </a: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84895" y="4896485"/>
            <a:ext cx="2667635" cy="126619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7" grpId="0"/>
      <p:bldP spid="8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89305" y="1286510"/>
            <a:ext cx="11005185" cy="46164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rgbClr val="F00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810166" y="1134727"/>
            <a:ext cx="750099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一块长方形窗帘长</a:t>
            </a:r>
            <a:r>
              <a:rPr 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米</a:t>
            </a:r>
            <a:r>
              <a:rPr 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宽</a:t>
            </a:r>
            <a:r>
              <a:rPr 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米。这块窗帘的面积是多少平方米？</a:t>
            </a:r>
            <a:endParaRPr lang="zh-CN" altLang="en-US" sz="36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157220" y="3424555"/>
            <a:ext cx="732536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  <a:cs typeface="Times New Roman" panose="02020603050405020304" charset="0"/>
              </a:rPr>
              <a:t>5×3=</a:t>
            </a: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6287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511443" y="42280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0" y="76200"/>
            <a:ext cx="3260090" cy="1286510"/>
            <a:chOff x="59" y="76"/>
            <a:chExt cx="5134" cy="2026"/>
          </a:xfrm>
        </p:grpSpPr>
        <p:pic>
          <p:nvPicPr>
            <p:cNvPr id="12" name="图片 11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3" name="图片 12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7" name="文本框 6"/>
          <p:cNvSpPr txBox="1"/>
          <p:nvPr/>
        </p:nvSpPr>
        <p:spPr>
          <a:xfrm>
            <a:off x="4434205" y="3424555"/>
            <a:ext cx="2844165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charset="0"/>
                <a:sym typeface="+mn-ea"/>
              </a:rPr>
              <a:t>15(</a:t>
            </a:r>
            <a:r>
              <a:rPr lang="zh-CN" altLang="en-US" sz="40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charset="0"/>
                <a:sym typeface="+mn-ea"/>
              </a:rPr>
              <a:t>平方米）</a:t>
            </a:r>
          </a:p>
        </p:txBody>
      </p:sp>
      <p:sp>
        <p:nvSpPr>
          <p:cNvPr id="3" name="矩形 2"/>
          <p:cNvSpPr/>
          <p:nvPr/>
        </p:nvSpPr>
        <p:spPr>
          <a:xfrm>
            <a:off x="2710791" y="4159029"/>
            <a:ext cx="630936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+mn-ea"/>
                <a:ea typeface="+mn-ea"/>
                <a:cs typeface="Times New Roman" panose="02020603050405020304" charset="0"/>
              </a:rPr>
              <a:t>答：这块窗帘的面积是</a:t>
            </a:r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  <a:cs typeface="Times New Roman" panose="02020603050405020304" charset="0"/>
              </a:rPr>
              <a:t>15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  <a:ea typeface="+mn-ea"/>
                <a:cs typeface="Times New Roman" panose="02020603050405020304" charset="0"/>
              </a:rPr>
              <a:t>平方米。</a:t>
            </a: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78900" y="4464685"/>
            <a:ext cx="2815590" cy="133667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6" grpId="0"/>
      <p:bldP spid="46" grpId="1"/>
      <p:bldP spid="7" grpId="0"/>
      <p:bldP spid="7" grpId="1"/>
      <p:bldP spid="3" grpId="0"/>
      <p:bldP spid="3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89305" y="1296035"/>
            <a:ext cx="11005185" cy="46164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rgbClr val="F00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2109470" y="1174115"/>
            <a:ext cx="854075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zh-CN" altLang="en-US" sz="3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en-US" altLang="zh-CN" sz="3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zh-CN" altLang="en-US" sz="3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给一块边长是</a:t>
            </a:r>
            <a:r>
              <a:rPr lang="en-US" altLang="en-US" sz="3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35</a:t>
            </a:r>
            <a:r>
              <a:rPr lang="zh-CN" altLang="en-US" sz="3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米的正方形草坪铺草皮</a:t>
            </a:r>
            <a:r>
              <a:rPr lang="en-US" altLang="en-US" sz="3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要铺多少平方米的草皮？</a:t>
            </a:r>
            <a:endParaRPr lang="zh-CN" altLang="en-US" sz="3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796665" y="3235325"/>
            <a:ext cx="162623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charset="0"/>
              </a:rPr>
              <a:t>35×35=</a:t>
            </a: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6287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511443" y="42280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0" y="76200"/>
            <a:ext cx="3260090" cy="1286510"/>
            <a:chOff x="59" y="76"/>
            <a:chExt cx="5134" cy="2026"/>
          </a:xfrm>
        </p:grpSpPr>
        <p:pic>
          <p:nvPicPr>
            <p:cNvPr id="12" name="图片 11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3" name="图片 12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7" name="文本框 6"/>
          <p:cNvSpPr txBox="1"/>
          <p:nvPr/>
        </p:nvSpPr>
        <p:spPr>
          <a:xfrm>
            <a:off x="5260975" y="3216910"/>
            <a:ext cx="247713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charset="0"/>
                <a:sym typeface="+mn-ea"/>
              </a:rPr>
              <a:t>1225</a:t>
            </a:r>
            <a:r>
              <a:rPr lang="en-US" altLang="zh-CN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charset="0"/>
                <a:sym typeface="+mn-ea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charset="0"/>
                <a:sym typeface="+mn-ea"/>
              </a:rPr>
              <a:t>平方米）</a:t>
            </a:r>
          </a:p>
        </p:txBody>
      </p:sp>
      <p:sp>
        <p:nvSpPr>
          <p:cNvPr id="8" name="矩形 7"/>
          <p:cNvSpPr/>
          <p:nvPr/>
        </p:nvSpPr>
        <p:spPr>
          <a:xfrm>
            <a:off x="2830807" y="4126870"/>
            <a:ext cx="654961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答：要铺</a:t>
            </a:r>
            <a:r>
              <a:rPr lang="en-US" altLang="zh-CN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1225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平方米的草皮。</a:t>
            </a: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52205" y="4392930"/>
            <a:ext cx="3042285" cy="144399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47" grpId="0"/>
      <p:bldP spid="47" grpId="1"/>
      <p:bldP spid="7" grpId="0"/>
      <p:bldP spid="7" grpId="1"/>
      <p:bldP spid="8" grpId="0"/>
      <p:bldP spid="8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22"/>
          <p:cNvSpPr txBox="1"/>
          <p:nvPr/>
        </p:nvSpPr>
        <p:spPr>
          <a:xfrm flipH="1">
            <a:off x="2929567" y="151589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237594" y="168015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5" name="图片 4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6" name="图片 5" descr="stlx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44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94963" y="16160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/>
        </p:nvSpPr>
        <p:spPr>
          <a:xfrm>
            <a:off x="717550" y="258286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0" name="图片 9" descr="图片5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1" name="图片 10" descr="ktx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pic>
        <p:nvPicPr>
          <p:cNvPr id="13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1466530" y="1878058"/>
            <a:ext cx="7945182" cy="2855859"/>
            <a:chOff x="4179" y="4383"/>
            <a:chExt cx="10840" cy="5102"/>
          </a:xfrm>
        </p:grpSpPr>
        <p:sp>
          <p:nvSpPr>
            <p:cNvPr id="18" name="文本框 26"/>
            <p:cNvSpPr txBox="1"/>
            <p:nvPr/>
          </p:nvSpPr>
          <p:spPr>
            <a:xfrm>
              <a:off x="4365" y="4553"/>
              <a:ext cx="10654" cy="42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ts val="3600"/>
                </a:lnSpc>
              </a:pPr>
              <a:r>
                <a:rPr lang="zh-CN" altLang="en-US" sz="3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  </a:t>
              </a:r>
              <a:r>
                <a:rPr lang="en-US" altLang="zh-CN" sz="3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 </a:t>
              </a:r>
              <a:r>
                <a:rPr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这节课我们学习了长方形、正方形面积的计算,用面积单位在长方形上摆,看长边能摆几个面积单位,宽边能摆几个面积单位,面积就是几(长)个几(宽)的和,根据乘法计算的含义,得出长方形的面积=长×宽。</a:t>
              </a: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4179" y="4383"/>
              <a:ext cx="10838" cy="5102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MH_Other_1"/>
          <p:cNvSpPr/>
          <p:nvPr>
            <p:custDataLst>
              <p:tags r:id="rId1"/>
            </p:custDataLst>
          </p:nvPr>
        </p:nvSpPr>
        <p:spPr>
          <a:xfrm>
            <a:off x="9921875" y="1519873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2"/>
            </p:custDataLst>
          </p:nvPr>
        </p:nvSpPr>
        <p:spPr>
          <a:xfrm rot="588792">
            <a:off x="9189085" y="2174875"/>
            <a:ext cx="2767965" cy="160655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你有什么收获?</a:t>
            </a:r>
          </a:p>
        </p:txBody>
      </p:sp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 rot="19833143">
            <a:off x="10567988" y="1180148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2279398" y="205067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2279398" y="3976138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22"/>
          <p:cNvSpPr txBox="1"/>
          <p:nvPr/>
        </p:nvSpPr>
        <p:spPr>
          <a:xfrm flipH="1">
            <a:off x="3829050" y="1782445"/>
            <a:ext cx="706374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教材第68页练习十五第1,2,3题。</a:t>
            </a:r>
          </a:p>
        </p:txBody>
      </p:sp>
      <p:sp>
        <p:nvSpPr>
          <p:cNvPr id="5" name="文本框 22"/>
          <p:cNvSpPr txBox="1"/>
          <p:nvPr/>
        </p:nvSpPr>
        <p:spPr>
          <a:xfrm flipH="1">
            <a:off x="3829447" y="3698180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76200" y="-45085"/>
            <a:ext cx="3195320" cy="1609090"/>
            <a:chOff x="120" y="-71"/>
            <a:chExt cx="5032" cy="2534"/>
          </a:xfrm>
        </p:grpSpPr>
        <p:pic>
          <p:nvPicPr>
            <p:cNvPr id="9" name="图片 8" descr="图片10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10" name="图片 9" descr="zys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2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4" name="图片 3" descr="图片7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5" name="图片 4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81" name="云形 80"/>
          <p:cNvSpPr/>
          <p:nvPr/>
        </p:nvSpPr>
        <p:spPr>
          <a:xfrm>
            <a:off x="4947285" y="3453130"/>
            <a:ext cx="5253990" cy="2959735"/>
          </a:xfrm>
          <a:prstGeom prst="cloud">
            <a:avLst/>
          </a:prstGeom>
          <a:solidFill>
            <a:srgbClr val="86D0D8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sz="2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75265" y="3746500"/>
            <a:ext cx="1304925" cy="2856230"/>
          </a:xfrm>
          <a:prstGeom prst="rect">
            <a:avLst/>
          </a:prstGeom>
        </p:spPr>
      </p:pic>
      <p:pic>
        <p:nvPicPr>
          <p:cNvPr id="179" name="图片 17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748790" y="-540385"/>
            <a:ext cx="8002270" cy="5379720"/>
          </a:xfrm>
          <a:prstGeom prst="rect">
            <a:avLst/>
          </a:prstGeom>
        </p:spPr>
      </p:pic>
      <p:pic>
        <p:nvPicPr>
          <p:cNvPr id="178" name="图片 17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745" y="1856105"/>
            <a:ext cx="3534410" cy="500189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327400" y="1367155"/>
            <a:ext cx="50800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266700"/>
            <a:r>
              <a:rPr sz="4000" b="1">
                <a:solidFill>
                  <a:srgbClr val="0070C0"/>
                </a:solidFill>
                <a:cs typeface="方正书宋_GBK" charset="0"/>
              </a:rPr>
              <a:t>常用的面积单位有哪些呢?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756275" y="4056380"/>
            <a:ext cx="434467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sz="3600" b="1">
                <a:solidFill>
                  <a:srgbClr val="FF0000"/>
                </a:solidFill>
                <a:cs typeface="方正书宋_GBK" charset="0"/>
              </a:rPr>
              <a:t>常用的面积单位有平方米、平方分米、平方厘米。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591310" y="2338070"/>
            <a:ext cx="9451975" cy="35020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 descr="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59760" y="2809875"/>
            <a:ext cx="7400925" cy="2557780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7" name="图片 6" descr="图片7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8" name="图片 7" descr="fxzb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pic>
        <p:nvPicPr>
          <p:cNvPr id="1046" name="Picture 2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9447" b="45274"/>
          <a:stretch>
            <a:fillRect/>
          </a:stretch>
        </p:blipFill>
        <p:spPr bwMode="auto">
          <a:xfrm>
            <a:off x="2994756" y="368327"/>
            <a:ext cx="1694945" cy="2073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组合 20"/>
          <p:cNvGrpSpPr/>
          <p:nvPr/>
        </p:nvGrpSpPr>
        <p:grpSpPr>
          <a:xfrm>
            <a:off x="4357369" y="337820"/>
            <a:ext cx="4302125" cy="1843206"/>
            <a:chOff x="6252373" y="3305175"/>
            <a:chExt cx="4032250" cy="1463180"/>
          </a:xfrm>
        </p:grpSpPr>
        <p:sp>
          <p:nvSpPr>
            <p:cNvPr id="23" name="AutoShape 245"/>
            <p:cNvSpPr>
              <a:spLocks noChangeArrowheads="1"/>
            </p:cNvSpPr>
            <p:nvPr/>
          </p:nvSpPr>
          <p:spPr bwMode="auto">
            <a:xfrm>
              <a:off x="6252373" y="3305175"/>
              <a:ext cx="4032250" cy="1439863"/>
            </a:xfrm>
            <a:prstGeom prst="wedgeRoundRectCallout">
              <a:avLst>
                <a:gd name="adj1" fmla="val -53968"/>
                <a:gd name="adj2" fmla="val -14193"/>
                <a:gd name="adj3" fmla="val 16667"/>
              </a:avLst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endParaRPr lang="zh-CN" altLang="en-US" sz="20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2" name="Text Box 12"/>
            <p:cNvSpPr txBox="1">
              <a:spLocks noChangeArrowheads="1"/>
            </p:cNvSpPr>
            <p:nvPr/>
          </p:nvSpPr>
          <p:spPr bwMode="auto">
            <a:xfrm>
              <a:off x="6424930" y="3376596"/>
              <a:ext cx="3753054" cy="13917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 eaLnBrk="0" hangingPunct="0"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sz="360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  </a:t>
              </a:r>
              <a:r>
                <a:rPr lang="zh-CN" altLang="en-US" sz="360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比较这两个图形面积的大小,说说你是怎么比较的。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73705" y="2668270"/>
            <a:ext cx="8085455" cy="3530600"/>
          </a:xfrm>
          <a:prstGeom prst="rect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pic>
        <p:nvPicPr>
          <p:cNvPr id="1046" name="Picture 2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9447" b="45274"/>
          <a:stretch>
            <a:fillRect/>
          </a:stretch>
        </p:blipFill>
        <p:spPr bwMode="auto">
          <a:xfrm>
            <a:off x="2954116" y="840767"/>
            <a:ext cx="1694945" cy="2073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组合 20"/>
          <p:cNvGrpSpPr/>
          <p:nvPr/>
        </p:nvGrpSpPr>
        <p:grpSpPr>
          <a:xfrm>
            <a:off x="4334510" y="699770"/>
            <a:ext cx="5774055" cy="1813560"/>
            <a:chOff x="6280942" y="3305175"/>
            <a:chExt cx="4958328" cy="1439646"/>
          </a:xfrm>
        </p:grpSpPr>
        <p:sp>
          <p:nvSpPr>
            <p:cNvPr id="23" name="AutoShape 245"/>
            <p:cNvSpPr>
              <a:spLocks noChangeArrowheads="1"/>
            </p:cNvSpPr>
            <p:nvPr/>
          </p:nvSpPr>
          <p:spPr bwMode="auto">
            <a:xfrm>
              <a:off x="6280942" y="3305175"/>
              <a:ext cx="4958328" cy="1439646"/>
            </a:xfrm>
            <a:prstGeom prst="wedgeRoundRectCallout">
              <a:avLst>
                <a:gd name="adj1" fmla="val -53968"/>
                <a:gd name="adj2" fmla="val -14193"/>
                <a:gd name="adj3" fmla="val 16667"/>
              </a:avLst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endParaRPr lang="zh-CN" altLang="en-US" sz="20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" name="Text Box 12"/>
            <p:cNvSpPr txBox="1">
              <a:spLocks noChangeArrowheads="1"/>
            </p:cNvSpPr>
            <p:nvPr/>
          </p:nvSpPr>
          <p:spPr bwMode="auto">
            <a:xfrm>
              <a:off x="6424930" y="3376596"/>
              <a:ext cx="3753054" cy="512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 eaLnBrk="0" hangingPunct="0"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sz="360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  </a:t>
              </a:r>
              <a:endParaRPr lang="zh-CN" altLang="en-US" sz="36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734435" y="3081655"/>
            <a:ext cx="6259830" cy="2343150"/>
            <a:chOff x="1428728" y="2285992"/>
            <a:chExt cx="5715040" cy="1714512"/>
          </a:xfrm>
          <a:solidFill>
            <a:srgbClr val="00B0F0"/>
          </a:solidFill>
        </p:grpSpPr>
        <p:sp>
          <p:nvSpPr>
            <p:cNvPr id="20" name="矩形 19"/>
            <p:cNvSpPr/>
            <p:nvPr/>
          </p:nvSpPr>
          <p:spPr>
            <a:xfrm>
              <a:off x="1428728" y="2571744"/>
              <a:ext cx="2714644" cy="128588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5429256" y="2285992"/>
              <a:ext cx="1714512" cy="171451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4669129" y="825482"/>
            <a:ext cx="6500858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00B0F0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这两个图形哪个面积比较大？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44085" y="1314450"/>
            <a:ext cx="1808480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00B0F0"/>
                </a:solidFill>
              </a14:hiddenFill>
            </a:ext>
          </a:extLst>
        </p:spPr>
        <p:txBody>
          <a:bodyPr wrap="none" rtlCol="0" anchor="t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大多少？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69155" y="1804035"/>
            <a:ext cx="5528310" cy="107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00B0F0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你们有什么办法比较吗？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8" name="AutoShape 389"/>
          <p:cNvSpPr>
            <a:spLocks noChangeArrowheads="1"/>
          </p:cNvSpPr>
          <p:nvPr/>
        </p:nvSpPr>
        <p:spPr bwMode="auto">
          <a:xfrm flipH="1">
            <a:off x="3277870" y="5424805"/>
            <a:ext cx="3768090" cy="1076325"/>
          </a:xfrm>
          <a:prstGeom prst="wedgeRoundRectCallout">
            <a:avLst>
              <a:gd name="adj1" fmla="val 64431"/>
              <a:gd name="adj2" fmla="val 49749"/>
              <a:gd name="adj3" fmla="val 16667"/>
            </a:avLst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</a:ln>
        </p:spPr>
        <p:txBody>
          <a:bodyPr anchor="ctr"/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用1平方厘米的面积单位进行测量。 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216263" y="4226027"/>
            <a:ext cx="2061897" cy="2476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6" grpId="0"/>
      <p:bldP spid="6" grpId="1"/>
      <p:bldP spid="7" grpId="0"/>
      <p:bldP spid="7" grpId="1"/>
      <p:bldP spid="38" grpId="0" animBg="1"/>
      <p:bldP spid="3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4" name="图片 3" descr="图片7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5" name="图片 4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81" name="云形 80"/>
          <p:cNvSpPr/>
          <p:nvPr/>
        </p:nvSpPr>
        <p:spPr>
          <a:xfrm>
            <a:off x="4947285" y="3453130"/>
            <a:ext cx="5253990" cy="2959735"/>
          </a:xfrm>
          <a:prstGeom prst="cloud">
            <a:avLst/>
          </a:prstGeom>
          <a:solidFill>
            <a:srgbClr val="00B0F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sz="2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75265" y="3746500"/>
            <a:ext cx="1304925" cy="2856230"/>
          </a:xfrm>
          <a:prstGeom prst="rect">
            <a:avLst/>
          </a:prstGeom>
        </p:spPr>
      </p:pic>
      <p:pic>
        <p:nvPicPr>
          <p:cNvPr id="179" name="图片 17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758950" y="-540385"/>
            <a:ext cx="8002270" cy="5379720"/>
          </a:xfrm>
          <a:prstGeom prst="rect">
            <a:avLst/>
          </a:prstGeom>
        </p:spPr>
      </p:pic>
      <p:pic>
        <p:nvPicPr>
          <p:cNvPr id="178" name="图片 17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745" y="1856105"/>
            <a:ext cx="3534410" cy="500189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222625" y="1367155"/>
            <a:ext cx="50800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266700"/>
            <a:r>
              <a:rPr sz="4000" b="1">
                <a:solidFill>
                  <a:srgbClr val="0070C0"/>
                </a:solidFill>
                <a:cs typeface="方正书宋_GBK" charset="0"/>
              </a:rPr>
              <a:t>常用的面积单位有哪些呢?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777230" y="4056380"/>
            <a:ext cx="434467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sz="3600" b="1">
                <a:solidFill>
                  <a:srgbClr val="FF0000"/>
                </a:solidFill>
                <a:cs typeface="方正书宋_GBK" charset="0"/>
              </a:rPr>
              <a:t>常用的面积单位有平方米、平方分米、平方厘米。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81" name="云形 80"/>
          <p:cNvSpPr/>
          <p:nvPr/>
        </p:nvSpPr>
        <p:spPr>
          <a:xfrm>
            <a:off x="4947285" y="3453130"/>
            <a:ext cx="5253990" cy="2959735"/>
          </a:xfrm>
          <a:prstGeom prst="cloud">
            <a:avLst/>
          </a:prstGeom>
          <a:solidFill>
            <a:srgbClr val="00B0F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sz="2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9511665" y="4155440"/>
            <a:ext cx="2541270" cy="2600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5767070" y="4056380"/>
            <a:ext cx="434467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sz="3600" b="1">
                <a:solidFill>
                  <a:srgbClr val="FF0000"/>
                </a:solidFill>
                <a:cs typeface="方正书宋_GBK" charset="0"/>
              </a:rPr>
              <a:t>用1平方米的面积单位去测量。</a:t>
            </a:r>
          </a:p>
        </p:txBody>
      </p:sp>
      <p:pic>
        <p:nvPicPr>
          <p:cNvPr id="179" name="图片 17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681" t="20668" r="10935" b="20479"/>
          <a:stretch>
            <a:fillRect/>
          </a:stretch>
        </p:blipFill>
        <p:spPr>
          <a:xfrm flipH="1">
            <a:off x="2091055" y="643255"/>
            <a:ext cx="6272530" cy="3166110"/>
          </a:xfrm>
          <a:prstGeom prst="rect">
            <a:avLst/>
          </a:prstGeom>
        </p:spPr>
      </p:pic>
      <p:pic>
        <p:nvPicPr>
          <p:cNvPr id="178" name="图片 17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072005"/>
            <a:ext cx="3534410" cy="500189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701290" y="1418590"/>
            <a:ext cx="539813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方正书宋_GBK" charset="0"/>
              </a:rPr>
              <a:t>要想知道操场面积有多大,你们怎么测量呢?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81" name="云形 80"/>
          <p:cNvSpPr/>
          <p:nvPr/>
        </p:nvSpPr>
        <p:spPr>
          <a:xfrm>
            <a:off x="4617720" y="3617595"/>
            <a:ext cx="5583555" cy="2795270"/>
          </a:xfrm>
          <a:prstGeom prst="cloud">
            <a:avLst/>
          </a:prstGeom>
          <a:solidFill>
            <a:srgbClr val="00B0F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sz="2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9500870" y="4155440"/>
            <a:ext cx="2541270" cy="2600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5273040" y="4105910"/>
            <a:ext cx="459168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en-US" sz="3600" b="1">
                <a:solidFill>
                  <a:srgbClr val="FF0000"/>
                </a:solidFill>
                <a:cs typeface="方正书宋_GBK" charset="0"/>
              </a:rPr>
              <a:t>  </a:t>
            </a:r>
            <a:r>
              <a:rPr sz="3600" b="1">
                <a:solidFill>
                  <a:srgbClr val="FF0000"/>
                </a:solidFill>
                <a:cs typeface="方正书宋_GBK" charset="0"/>
              </a:rPr>
              <a:t>用面积单位一个一个去摆、去测量的方法太麻烦,也不实际。</a:t>
            </a:r>
          </a:p>
        </p:txBody>
      </p:sp>
      <p:pic>
        <p:nvPicPr>
          <p:cNvPr id="179" name="图片 17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681" t="20668" r="10935" b="20479"/>
          <a:stretch>
            <a:fillRect/>
          </a:stretch>
        </p:blipFill>
        <p:spPr>
          <a:xfrm flipH="1">
            <a:off x="2091055" y="633095"/>
            <a:ext cx="6797040" cy="2919095"/>
          </a:xfrm>
          <a:prstGeom prst="rect">
            <a:avLst/>
          </a:prstGeom>
        </p:spPr>
      </p:pic>
      <p:pic>
        <p:nvPicPr>
          <p:cNvPr id="178" name="图片 17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072005"/>
            <a:ext cx="3534410" cy="500189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522855" y="1326515"/>
            <a:ext cx="5758180" cy="1260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方正书宋_GBK" charset="0"/>
              </a:rPr>
              <a:t>  </a:t>
            </a:r>
            <a:r>
              <a:rPr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方正书宋_GBK" charset="0"/>
              </a:rPr>
              <a:t>要想知道中国土地的面积有多大,你们怎么测量呢?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860,&quot;width&quot;:12251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860,&quot;width&quot;:12251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264.5968503937006,&quot;width&quot;:2669.2047244094488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264.5968503937006,&quot;width&quot;:2669.2047244094488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860,&quot;width&quot;:12251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860,&quot;width&quot;:12251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860,&quot;width&quot;:12251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860,&quot;width&quot;:12251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860,&quot;width&quot;:12251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264.5968503937006,&quot;width&quot;:2669.2047244094488}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1152</Words>
  <Application>Microsoft Office PowerPoint</Application>
  <PresentationFormat>自定义</PresentationFormat>
  <Paragraphs>150</Paragraphs>
  <Slides>30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2147</cp:revision>
  <dcterms:created xsi:type="dcterms:W3CDTF">2017-11-13T08:28:00Z</dcterms:created>
  <dcterms:modified xsi:type="dcterms:W3CDTF">2021-12-06T07:51:30Z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ICV">
    <vt:lpwstr>A028F6303CCB4721A44AD1E87C98B248</vt:lpwstr>
  </property>
</Properties>
</file>